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3" r:id="rId3"/>
    <p:sldId id="345" r:id="rId4"/>
    <p:sldId id="317" r:id="rId5"/>
    <p:sldId id="364" r:id="rId6"/>
    <p:sldId id="319" r:id="rId7"/>
    <p:sldId id="306" r:id="rId8"/>
    <p:sldId id="315" r:id="rId9"/>
    <p:sldId id="308" r:id="rId10"/>
    <p:sldId id="320" r:id="rId11"/>
    <p:sldId id="309" r:id="rId12"/>
    <p:sldId id="312" r:id="rId13"/>
    <p:sldId id="385" r:id="rId14"/>
    <p:sldId id="347" r:id="rId15"/>
    <p:sldId id="389" r:id="rId16"/>
    <p:sldId id="327" r:id="rId17"/>
    <p:sldId id="351" r:id="rId18"/>
    <p:sldId id="324" r:id="rId19"/>
    <p:sldId id="257" r:id="rId20"/>
    <p:sldId id="333" r:id="rId21"/>
    <p:sldId id="335" r:id="rId22"/>
    <p:sldId id="380" r:id="rId23"/>
    <p:sldId id="334" r:id="rId24"/>
    <p:sldId id="381" r:id="rId25"/>
    <p:sldId id="355" r:id="rId26"/>
    <p:sldId id="354" r:id="rId27"/>
    <p:sldId id="387" r:id="rId28"/>
    <p:sldId id="388" r:id="rId29"/>
    <p:sldId id="375" r:id="rId30"/>
    <p:sldId id="377" r:id="rId31"/>
    <p:sldId id="384" r:id="rId32"/>
    <p:sldId id="336" r:id="rId33"/>
    <p:sldId id="258" r:id="rId34"/>
    <p:sldId id="339" r:id="rId35"/>
    <p:sldId id="374" r:id="rId36"/>
    <p:sldId id="366" r:id="rId37"/>
    <p:sldId id="372" r:id="rId38"/>
    <p:sldId id="371" r:id="rId39"/>
    <p:sldId id="369" r:id="rId40"/>
    <p:sldId id="370" r:id="rId41"/>
    <p:sldId id="368" r:id="rId42"/>
    <p:sldId id="344" r:id="rId43"/>
    <p:sldId id="318" r:id="rId44"/>
    <p:sldId id="35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5EE713-40FB-4776-BB2F-0ED69201EEA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13A0B8C3-941E-4297-BC6F-FFFA6C8F93D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Found on Kaggle</a:t>
          </a:r>
        </a:p>
      </dgm:t>
    </dgm:pt>
    <dgm:pt modelId="{1A2EC0AE-AA5B-4471-A081-A1314B2E919C}" type="parTrans" cxnId="{448BF9C9-B314-4CA7-9B7E-F284A7041CDD}">
      <dgm:prSet/>
      <dgm:spPr/>
      <dgm:t>
        <a:bodyPr/>
        <a:lstStyle/>
        <a:p>
          <a:endParaRPr lang="en-US"/>
        </a:p>
      </dgm:t>
    </dgm:pt>
    <dgm:pt modelId="{B23A4D94-534F-4D8E-9ACD-299B300990D3}" type="sibTrans" cxnId="{448BF9C9-B314-4CA7-9B7E-F284A7041CDD}">
      <dgm:prSet/>
      <dgm:spPr/>
      <dgm:t>
        <a:bodyPr/>
        <a:lstStyle/>
        <a:p>
          <a:endParaRPr lang="en-US"/>
        </a:p>
      </dgm:t>
    </dgm:pt>
    <dgm:pt modelId="{DF222BC3-69CA-4C35-B71D-48A2A318DA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https://bit.ly/2J9XjLt</a:t>
          </a:r>
        </a:p>
      </dgm:t>
    </dgm:pt>
    <dgm:pt modelId="{31770BAA-55E6-45AD-AB32-5CB3B05980E9}" type="parTrans" cxnId="{E3F0F26F-F85A-4598-B387-B9EC124CBFEE}">
      <dgm:prSet/>
      <dgm:spPr/>
      <dgm:t>
        <a:bodyPr/>
        <a:lstStyle/>
        <a:p>
          <a:endParaRPr lang="en-US"/>
        </a:p>
      </dgm:t>
    </dgm:pt>
    <dgm:pt modelId="{D42233EF-DE37-4F53-8F4C-95BD3CA971EA}" type="sibTrans" cxnId="{E3F0F26F-F85A-4598-B387-B9EC124CBFEE}">
      <dgm:prSet/>
      <dgm:spPr/>
      <dgm:t>
        <a:bodyPr/>
        <a:lstStyle/>
        <a:p>
          <a:endParaRPr lang="en-US"/>
        </a:p>
      </dgm:t>
    </dgm:pt>
    <dgm:pt modelId="{92354254-8DFA-4241-BEFC-4DB0162F817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Sponsored by Galaxy Zoo Project</a:t>
          </a:r>
        </a:p>
        <a:p>
          <a:pPr>
            <a:lnSpc>
              <a:spcPct val="100000"/>
            </a:lnSpc>
            <a:defRPr b="1"/>
          </a:pPr>
          <a:r>
            <a:rPr lang="en-US" sz="2400" dirty="0"/>
            <a:t>Over 60,000 galaxies from multiple years of sky surveys</a:t>
          </a:r>
        </a:p>
      </dgm:t>
    </dgm:pt>
    <dgm:pt modelId="{FFFB8EFE-3B64-40C2-A6C6-F41E61E17A0B}" type="parTrans" cxnId="{B644AC39-E8B4-4116-A7DD-267A641D82BF}">
      <dgm:prSet/>
      <dgm:spPr/>
      <dgm:t>
        <a:bodyPr/>
        <a:lstStyle/>
        <a:p>
          <a:endParaRPr lang="en-US"/>
        </a:p>
      </dgm:t>
    </dgm:pt>
    <dgm:pt modelId="{056199F7-24F7-4434-986E-30DF2DFC0D68}" type="sibTrans" cxnId="{B644AC39-E8B4-4116-A7DD-267A641D82BF}">
      <dgm:prSet/>
      <dgm:spPr/>
      <dgm:t>
        <a:bodyPr/>
        <a:lstStyle/>
        <a:p>
          <a:endParaRPr lang="en-US"/>
        </a:p>
      </dgm:t>
    </dgm:pt>
    <dgm:pt modelId="{BB9F87A4-DA15-430F-B204-AE9A411E69C6}" type="pres">
      <dgm:prSet presAssocID="{755EE713-40FB-4776-BB2F-0ED69201EEAA}" presName="root" presStyleCnt="0">
        <dgm:presLayoutVars>
          <dgm:dir/>
          <dgm:resizeHandles val="exact"/>
        </dgm:presLayoutVars>
      </dgm:prSet>
      <dgm:spPr/>
    </dgm:pt>
    <dgm:pt modelId="{279435B2-8BED-4E5A-B75C-3854C6A6E770}" type="pres">
      <dgm:prSet presAssocID="{13A0B8C3-941E-4297-BC6F-FFFA6C8F93D6}" presName="compNode" presStyleCnt="0"/>
      <dgm:spPr/>
    </dgm:pt>
    <dgm:pt modelId="{8D5ED640-1A43-4283-BA34-60355E6B5D52}" type="pres">
      <dgm:prSet presAssocID="{13A0B8C3-941E-4297-BC6F-FFFA6C8F93D6}" presName="iconRect" presStyleLbl="node1" presStyleIdx="0" presStyleCnt="2" custAng="0" custLinFactNeighborX="86036" custLinFactNeighborY="-206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40621A-649C-42E1-9810-727DD05F9044}" type="pres">
      <dgm:prSet presAssocID="{13A0B8C3-941E-4297-BC6F-FFFA6C8F93D6}" presName="iconSpace" presStyleCnt="0"/>
      <dgm:spPr/>
    </dgm:pt>
    <dgm:pt modelId="{B1E44225-95D6-42D3-A1B5-C29DEB9AE1BE}" type="pres">
      <dgm:prSet presAssocID="{13A0B8C3-941E-4297-BC6F-FFFA6C8F93D6}" presName="parTx" presStyleLbl="revTx" presStyleIdx="0" presStyleCnt="4" custLinFactNeighborX="12311" custLinFactNeighborY="-1485">
        <dgm:presLayoutVars>
          <dgm:chMax val="0"/>
          <dgm:chPref val="0"/>
        </dgm:presLayoutVars>
      </dgm:prSet>
      <dgm:spPr/>
    </dgm:pt>
    <dgm:pt modelId="{34765F22-BD06-4406-95A9-5BF8022EDD28}" type="pres">
      <dgm:prSet presAssocID="{13A0B8C3-941E-4297-BC6F-FFFA6C8F93D6}" presName="txSpace" presStyleCnt="0"/>
      <dgm:spPr/>
    </dgm:pt>
    <dgm:pt modelId="{B4112B5D-065F-4930-80B3-08B69BDB9C3E}" type="pres">
      <dgm:prSet presAssocID="{13A0B8C3-941E-4297-BC6F-FFFA6C8F93D6}" presName="desTx" presStyleLbl="revTx" presStyleIdx="1" presStyleCnt="4" custLinFactY="-100000" custLinFactNeighborX="11978" custLinFactNeighborY="-168180">
        <dgm:presLayoutVars/>
      </dgm:prSet>
      <dgm:spPr/>
    </dgm:pt>
    <dgm:pt modelId="{E9109918-4B1B-42FA-9DEF-D8D75A9035EA}" type="pres">
      <dgm:prSet presAssocID="{B23A4D94-534F-4D8E-9ACD-299B300990D3}" presName="sibTrans" presStyleCnt="0"/>
      <dgm:spPr/>
    </dgm:pt>
    <dgm:pt modelId="{9602B0B6-000A-41C0-AD74-1269F37414B3}" type="pres">
      <dgm:prSet presAssocID="{92354254-8DFA-4241-BEFC-4DB0162F8179}" presName="compNode" presStyleCnt="0"/>
      <dgm:spPr/>
    </dgm:pt>
    <dgm:pt modelId="{51BAEE89-4256-4FEC-86E7-105FADC634A4}" type="pres">
      <dgm:prSet presAssocID="{92354254-8DFA-4241-BEFC-4DB0162F8179}" presName="iconRect" presStyleLbl="node1" presStyleIdx="1" presStyleCnt="2" custLinFactNeighborX="6815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1AB063F-CABA-436F-8BF7-8FA507895E30}" type="pres">
      <dgm:prSet presAssocID="{92354254-8DFA-4241-BEFC-4DB0162F8179}" presName="iconSpace" presStyleCnt="0"/>
      <dgm:spPr/>
    </dgm:pt>
    <dgm:pt modelId="{4735DE50-4E6F-4A54-B802-09FAE9A1C6CA}" type="pres">
      <dgm:prSet presAssocID="{92354254-8DFA-4241-BEFC-4DB0162F8179}" presName="parTx" presStyleLbl="revTx" presStyleIdx="2" presStyleCnt="4" custScaleX="150902">
        <dgm:presLayoutVars>
          <dgm:chMax val="0"/>
          <dgm:chPref val="0"/>
        </dgm:presLayoutVars>
      </dgm:prSet>
      <dgm:spPr/>
    </dgm:pt>
    <dgm:pt modelId="{44D53986-F899-4630-836E-ABFCD1136B00}" type="pres">
      <dgm:prSet presAssocID="{92354254-8DFA-4241-BEFC-4DB0162F8179}" presName="txSpace" presStyleCnt="0"/>
      <dgm:spPr/>
    </dgm:pt>
    <dgm:pt modelId="{AEE45DBE-50D0-4E98-B56F-B1C9EDBC9A7C}" type="pres">
      <dgm:prSet presAssocID="{92354254-8DFA-4241-BEFC-4DB0162F8179}" presName="desTx" presStyleLbl="revTx" presStyleIdx="3" presStyleCnt="4" custScaleX="169212" custScaleY="94688" custLinFactNeighborX="25354" custLinFactNeighborY="28960">
        <dgm:presLayoutVars/>
      </dgm:prSet>
      <dgm:spPr/>
    </dgm:pt>
  </dgm:ptLst>
  <dgm:cxnLst>
    <dgm:cxn modelId="{B644AC39-E8B4-4116-A7DD-267A641D82BF}" srcId="{755EE713-40FB-4776-BB2F-0ED69201EEAA}" destId="{92354254-8DFA-4241-BEFC-4DB0162F8179}" srcOrd="1" destOrd="0" parTransId="{FFFB8EFE-3B64-40C2-A6C6-F41E61E17A0B}" sibTransId="{056199F7-24F7-4434-986E-30DF2DFC0D68}"/>
    <dgm:cxn modelId="{3A767E4D-5670-4C7A-96B3-120A35B87BA9}" type="presOf" srcId="{755EE713-40FB-4776-BB2F-0ED69201EEAA}" destId="{BB9F87A4-DA15-430F-B204-AE9A411E69C6}" srcOrd="0" destOrd="0" presId="urn:microsoft.com/office/officeart/2018/2/layout/IconLabelDescriptionList"/>
    <dgm:cxn modelId="{E3F0F26F-F85A-4598-B387-B9EC124CBFEE}" srcId="{13A0B8C3-941E-4297-BC6F-FFFA6C8F93D6}" destId="{DF222BC3-69CA-4C35-B71D-48A2A318DA31}" srcOrd="0" destOrd="0" parTransId="{31770BAA-55E6-45AD-AB32-5CB3B05980E9}" sibTransId="{D42233EF-DE37-4F53-8F4C-95BD3CA971EA}"/>
    <dgm:cxn modelId="{977DB5AC-C815-4A92-801A-E1B9C44E4C9F}" type="presOf" srcId="{DF222BC3-69CA-4C35-B71D-48A2A318DA31}" destId="{B4112B5D-065F-4930-80B3-08B69BDB9C3E}" srcOrd="0" destOrd="0" presId="urn:microsoft.com/office/officeart/2018/2/layout/IconLabelDescriptionList"/>
    <dgm:cxn modelId="{04C57CBD-6F01-4356-B7A0-153A0EB6A500}" type="presOf" srcId="{92354254-8DFA-4241-BEFC-4DB0162F8179}" destId="{4735DE50-4E6F-4A54-B802-09FAE9A1C6CA}" srcOrd="0" destOrd="0" presId="urn:microsoft.com/office/officeart/2018/2/layout/IconLabelDescriptionList"/>
    <dgm:cxn modelId="{448BF9C9-B314-4CA7-9B7E-F284A7041CDD}" srcId="{755EE713-40FB-4776-BB2F-0ED69201EEAA}" destId="{13A0B8C3-941E-4297-BC6F-FFFA6C8F93D6}" srcOrd="0" destOrd="0" parTransId="{1A2EC0AE-AA5B-4471-A081-A1314B2E919C}" sibTransId="{B23A4D94-534F-4D8E-9ACD-299B300990D3}"/>
    <dgm:cxn modelId="{CDB7F8D0-AA80-4A00-B527-61C6B1A953D1}" type="presOf" srcId="{13A0B8C3-941E-4297-BC6F-FFFA6C8F93D6}" destId="{B1E44225-95D6-42D3-A1B5-C29DEB9AE1BE}" srcOrd="0" destOrd="0" presId="urn:microsoft.com/office/officeart/2018/2/layout/IconLabelDescriptionList"/>
    <dgm:cxn modelId="{1D97B7A1-9F1D-4A7A-B265-49CB480A0DBB}" type="presParOf" srcId="{BB9F87A4-DA15-430F-B204-AE9A411E69C6}" destId="{279435B2-8BED-4E5A-B75C-3854C6A6E770}" srcOrd="0" destOrd="0" presId="urn:microsoft.com/office/officeart/2018/2/layout/IconLabelDescriptionList"/>
    <dgm:cxn modelId="{E051DDC1-8C86-4D52-A214-09A807C7B6EA}" type="presParOf" srcId="{279435B2-8BED-4E5A-B75C-3854C6A6E770}" destId="{8D5ED640-1A43-4283-BA34-60355E6B5D52}" srcOrd="0" destOrd="0" presId="urn:microsoft.com/office/officeart/2018/2/layout/IconLabelDescriptionList"/>
    <dgm:cxn modelId="{B38363DB-C5F7-4FCD-8900-4ED2FED8228D}" type="presParOf" srcId="{279435B2-8BED-4E5A-B75C-3854C6A6E770}" destId="{F440621A-649C-42E1-9810-727DD05F9044}" srcOrd="1" destOrd="0" presId="urn:microsoft.com/office/officeart/2018/2/layout/IconLabelDescriptionList"/>
    <dgm:cxn modelId="{7715159D-94AB-4541-93F3-4AB80F527495}" type="presParOf" srcId="{279435B2-8BED-4E5A-B75C-3854C6A6E770}" destId="{B1E44225-95D6-42D3-A1B5-C29DEB9AE1BE}" srcOrd="2" destOrd="0" presId="urn:microsoft.com/office/officeart/2018/2/layout/IconLabelDescriptionList"/>
    <dgm:cxn modelId="{4080CCA9-1E80-4437-8F46-F99686BB340C}" type="presParOf" srcId="{279435B2-8BED-4E5A-B75C-3854C6A6E770}" destId="{34765F22-BD06-4406-95A9-5BF8022EDD28}" srcOrd="3" destOrd="0" presId="urn:microsoft.com/office/officeart/2018/2/layout/IconLabelDescriptionList"/>
    <dgm:cxn modelId="{BB98E706-C4E0-4402-AE3A-9874FEC66FEE}" type="presParOf" srcId="{279435B2-8BED-4E5A-B75C-3854C6A6E770}" destId="{B4112B5D-065F-4930-80B3-08B69BDB9C3E}" srcOrd="4" destOrd="0" presId="urn:microsoft.com/office/officeart/2018/2/layout/IconLabelDescriptionList"/>
    <dgm:cxn modelId="{F353EECC-1F8A-4578-89C6-BD91ED75DD66}" type="presParOf" srcId="{BB9F87A4-DA15-430F-B204-AE9A411E69C6}" destId="{E9109918-4B1B-42FA-9DEF-D8D75A9035EA}" srcOrd="1" destOrd="0" presId="urn:microsoft.com/office/officeart/2018/2/layout/IconLabelDescriptionList"/>
    <dgm:cxn modelId="{39BDE714-17E6-4B9A-823E-5562F12DAF90}" type="presParOf" srcId="{BB9F87A4-DA15-430F-B204-AE9A411E69C6}" destId="{9602B0B6-000A-41C0-AD74-1269F37414B3}" srcOrd="2" destOrd="0" presId="urn:microsoft.com/office/officeart/2018/2/layout/IconLabelDescriptionList"/>
    <dgm:cxn modelId="{9641F642-5B54-4DAF-A038-27D904C4983A}" type="presParOf" srcId="{9602B0B6-000A-41C0-AD74-1269F37414B3}" destId="{51BAEE89-4256-4FEC-86E7-105FADC634A4}" srcOrd="0" destOrd="0" presId="urn:microsoft.com/office/officeart/2018/2/layout/IconLabelDescriptionList"/>
    <dgm:cxn modelId="{42527C52-BEF4-4C86-919B-ECC49B790BED}" type="presParOf" srcId="{9602B0B6-000A-41C0-AD74-1269F37414B3}" destId="{21AB063F-CABA-436F-8BF7-8FA507895E30}" srcOrd="1" destOrd="0" presId="urn:microsoft.com/office/officeart/2018/2/layout/IconLabelDescriptionList"/>
    <dgm:cxn modelId="{6F2A9785-7483-483D-9AE6-45B6D6E4C2C4}" type="presParOf" srcId="{9602B0B6-000A-41C0-AD74-1269F37414B3}" destId="{4735DE50-4E6F-4A54-B802-09FAE9A1C6CA}" srcOrd="2" destOrd="0" presId="urn:microsoft.com/office/officeart/2018/2/layout/IconLabelDescriptionList"/>
    <dgm:cxn modelId="{D1BB93FE-D9B0-451E-A3B9-CAD1FE05714A}" type="presParOf" srcId="{9602B0B6-000A-41C0-AD74-1269F37414B3}" destId="{44D53986-F899-4630-836E-ABFCD1136B00}" srcOrd="3" destOrd="0" presId="urn:microsoft.com/office/officeart/2018/2/layout/IconLabelDescriptionList"/>
    <dgm:cxn modelId="{C8AA0F23-9B4E-4570-9BBE-C21B44B787B9}" type="presParOf" srcId="{9602B0B6-000A-41C0-AD74-1269F37414B3}" destId="{AEE45DBE-50D0-4E98-B56F-B1C9EDBC9A7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ED640-1A43-4283-BA34-60355E6B5D52}">
      <dsp:nvSpPr>
        <dsp:cNvPr id="0" name=""/>
        <dsp:cNvSpPr/>
      </dsp:nvSpPr>
      <dsp:spPr>
        <a:xfrm>
          <a:off x="928100" y="1002436"/>
          <a:ext cx="1077890" cy="1077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44225-95D6-42D3-A1B5-C29DEB9AE1BE}">
      <dsp:nvSpPr>
        <dsp:cNvPr id="0" name=""/>
        <dsp:cNvSpPr/>
      </dsp:nvSpPr>
      <dsp:spPr>
        <a:xfrm>
          <a:off x="379867" y="2203690"/>
          <a:ext cx="3079687" cy="127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Found on Kaggle</a:t>
          </a:r>
        </a:p>
      </dsp:txBody>
      <dsp:txXfrm>
        <a:off x="379867" y="2203690"/>
        <a:ext cx="3079687" cy="1271132"/>
      </dsp:txXfrm>
    </dsp:sp>
    <dsp:sp modelId="{B4112B5D-065F-4930-80B3-08B69BDB9C3E}">
      <dsp:nvSpPr>
        <dsp:cNvPr id="0" name=""/>
        <dsp:cNvSpPr/>
      </dsp:nvSpPr>
      <dsp:spPr>
        <a:xfrm>
          <a:off x="369611" y="2840111"/>
          <a:ext cx="3079687" cy="264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https://bit.ly/2J9XjLt</a:t>
          </a:r>
        </a:p>
      </dsp:txBody>
      <dsp:txXfrm>
        <a:off x="369611" y="2840111"/>
        <a:ext cx="3079687" cy="264513"/>
      </dsp:txXfrm>
    </dsp:sp>
    <dsp:sp modelId="{51BAEE89-4256-4FEC-86E7-105FADC634A4}">
      <dsp:nvSpPr>
        <dsp:cNvPr id="0" name=""/>
        <dsp:cNvSpPr/>
      </dsp:nvSpPr>
      <dsp:spPr>
        <a:xfrm>
          <a:off x="5419698" y="1028240"/>
          <a:ext cx="1077890" cy="1077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5DE50-4E6F-4A54-B802-09FAE9A1C6CA}">
      <dsp:nvSpPr>
        <dsp:cNvPr id="0" name=""/>
        <dsp:cNvSpPr/>
      </dsp:nvSpPr>
      <dsp:spPr>
        <a:xfrm>
          <a:off x="3901304" y="2226069"/>
          <a:ext cx="4647310" cy="1271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Sponsored by Galaxy Zoo Project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Over 60,000 galaxies from multiple years of sky surveys</a:t>
          </a:r>
        </a:p>
      </dsp:txBody>
      <dsp:txXfrm>
        <a:off x="3901304" y="2226069"/>
        <a:ext cx="4647310" cy="1271870"/>
      </dsp:txXfrm>
    </dsp:sp>
    <dsp:sp modelId="{AEE45DBE-50D0-4E98-B56F-B1C9EDBC9A7C}">
      <dsp:nvSpPr>
        <dsp:cNvPr id="0" name=""/>
        <dsp:cNvSpPr/>
      </dsp:nvSpPr>
      <dsp:spPr>
        <a:xfrm>
          <a:off x="3620086" y="3637120"/>
          <a:ext cx="5211200" cy="249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351D-2754-4581-A89D-8507CB08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86B2F-3014-4992-BD83-960E4AF06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5DAFB-96C0-451B-93D4-A921269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864ED-2AC8-4132-A849-BBE98B97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B6B18-23A1-4187-9FA2-A4449E33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08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A067-F3E1-4D92-B269-A89E746C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47103-92B2-4614-8D01-A0A0B7C00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F154C-C1B3-4C12-93CD-4C130962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8387B-CE4D-4A89-9A44-5571D60C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D524B-F324-4550-B8C3-D16F9110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EE91A-A6FF-489D-8593-22950080B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CCAFD-7114-46A3-8685-03206E111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085B-0C69-461D-A178-804A9646D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6A9CE-8876-4DEA-85C2-318354127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D4F46-28C7-4E9F-AA68-7D9E9569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2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612E-0D12-43A5-90E7-23ADA120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6894F-F236-4F05-9BB2-C75D19F4E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48A69-1481-4D2F-9BB3-1E2FA8F7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64D2-40D5-496A-9539-ED722112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CAAEF-16FB-4072-BB3D-D1966ABB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7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3635-72BE-4029-A6C5-EE614D23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2001C-77FA-4280-8106-AD510FAF2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573E3-E3C7-462D-9A2A-8B7F2596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E835-1BD4-4E65-AF4A-3BC3F1D7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B1CE-9275-4738-9FA9-C8C32A51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F8BCF-40E3-4AD2-AC44-FAD2AF73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2BB3-FA3A-40B3-B863-BB0588A22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FD21D-EED0-4A16-AB96-25B66319C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61C05-4080-4D8D-924C-A47477C1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0FB7E-1FE0-46C0-B8ED-48DD39876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F055E-ACC2-4696-9F91-3D12FC5E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DD52-162E-4091-A241-C2EF9DE9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DB68E-1765-4436-A0CA-0AF855FB0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1C2D4-1554-4296-85C9-5E63D031B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74311-220F-4EA3-9964-F8E98DD7E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B514F-CC92-4790-BE9A-3F7BC8ECF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2A3E8-66D9-4972-81AB-BDB51969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FAFA3-01AE-409D-90CF-C05876AE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D18F5A-F296-463F-9DD9-65D255BE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C7E1-9F2C-4279-976B-298A223A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81D31-6B84-442E-BEEE-8344FCFC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ED911-E327-43B4-8702-B434AA17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82B3C-6DDE-4636-8495-E4C8B8BD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2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95FC9-761D-43BB-A775-D04C9DF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CBDF2-0C72-46E0-928F-C75B5EEC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526A8-9263-400A-B753-E8A14CD4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5B67-ADF6-45BC-B08C-42CC9620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1946E-DE83-43B7-AA30-2E2591A5A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F9650-2B7F-486D-86D9-0DFC44CCC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AE4F3-E9CD-4302-AF05-B83A3BCB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CEDCA-977E-458F-90D8-1ED6558C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E68C4-E4ED-499B-80A2-F360CD02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3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CE63-8D31-4EF9-9D08-93A56211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2699A-797A-442C-95DC-B456642DC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FAA2A-730C-42F0-8805-D212E2642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F1598-E54D-4C77-A040-B2C0FDF9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F89AE-3F14-4F15-BCCD-AD4DC5F4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C5E37-16E2-4A3C-90FB-2E998601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1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7EC9BF-8471-494A-9019-49108A14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D015E-7C04-4282-8C0E-7C3FAB592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760D-08AE-4EDD-8866-688E9835B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097EE-7295-40ED-A2CD-9C3C53819867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06521-26EF-4847-B810-811C9623F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B361D-27FD-4146-B121-06078ED9C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2995B-7D2A-447D-B091-FD9AEF8F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9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35.jp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hyperlink" Target="http://www.publicdomainpictures.net/view-image.php?image=51251&amp;picture=question-mark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dromeda">
            <a:extLst>
              <a:ext uri="{FF2B5EF4-FFF2-40B4-BE49-F238E27FC236}">
                <a16:creationId xmlns:a16="http://schemas.microsoft.com/office/drawing/2014/main" id="{85314094-E7E0-4E1C-B815-BEE7BC4E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6584F-018F-49EA-9F1C-984414710081}"/>
              </a:ext>
            </a:extLst>
          </p:cNvPr>
          <p:cNvSpPr txBox="1">
            <a:spLocks/>
          </p:cNvSpPr>
          <p:nvPr/>
        </p:nvSpPr>
        <p:spPr>
          <a:xfrm>
            <a:off x="100208" y="434466"/>
            <a:ext cx="12091791" cy="874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Final Capstone – Galaxy Image Classification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A092A5B-B9DB-4A15-88D7-BF68910BD1EA}"/>
              </a:ext>
            </a:extLst>
          </p:cNvPr>
          <p:cNvSpPr txBox="1">
            <a:spLocks/>
          </p:cNvSpPr>
          <p:nvPr/>
        </p:nvSpPr>
        <p:spPr>
          <a:xfrm>
            <a:off x="1274799" y="4678290"/>
            <a:ext cx="9144000" cy="1496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Jeff Biehle</a:t>
            </a:r>
          </a:p>
          <a:p>
            <a:pPr marL="0" indent="0" algn="ctr">
              <a:buNone/>
            </a:pPr>
            <a:r>
              <a:rPr lang="en-US" sz="3600">
                <a:solidFill>
                  <a:schemeClr val="bg1"/>
                </a:solidFill>
              </a:rPr>
              <a:t>September 13, </a:t>
            </a:r>
            <a:r>
              <a:rPr lang="en-US" sz="3600" dirty="0">
                <a:solidFill>
                  <a:schemeClr val="bg1"/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797094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9BC49-BA38-4460-8098-E0D23B12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10" y="0"/>
            <a:ext cx="754109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3CB320-60D8-4D89-9E7E-2BDAF10A8690}"/>
              </a:ext>
            </a:extLst>
          </p:cNvPr>
          <p:cNvSpPr txBox="1">
            <a:spLocks/>
          </p:cNvSpPr>
          <p:nvPr/>
        </p:nvSpPr>
        <p:spPr>
          <a:xfrm>
            <a:off x="336805" y="2438567"/>
            <a:ext cx="4323531" cy="246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universe</a:t>
            </a:r>
          </a:p>
          <a:p>
            <a:pPr lvl="1"/>
            <a:r>
              <a:rPr lang="en-US" sz="2000" dirty="0"/>
              <a:t>Although impossible to know for sure, it’s generally believed in the scientific community that </a:t>
            </a:r>
            <a:r>
              <a:rPr lang="en-US" sz="2000" dirty="0">
                <a:solidFill>
                  <a:srgbClr val="FFFF00"/>
                </a:solidFill>
              </a:rPr>
              <a:t>there are more stars in the universe than all the grains of sand on all Earth’s beaches!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59442-3128-49A2-A3B8-EC94B9CE53A5}"/>
              </a:ext>
            </a:extLst>
          </p:cNvPr>
          <p:cNvSpPr txBox="1"/>
          <p:nvPr/>
        </p:nvSpPr>
        <p:spPr>
          <a:xfrm>
            <a:off x="8421455" y="632128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Hubble Telescope Deep Field Survey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2795FB5-B9BE-440A-BFFB-56CEC25CA608}"/>
              </a:ext>
            </a:extLst>
          </p:cNvPr>
          <p:cNvSpPr txBox="1">
            <a:spLocks/>
          </p:cNvSpPr>
          <p:nvPr/>
        </p:nvSpPr>
        <p:spPr>
          <a:xfrm>
            <a:off x="598367" y="307303"/>
            <a:ext cx="3363974" cy="14424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Some perspective on size</a:t>
            </a:r>
          </a:p>
        </p:txBody>
      </p:sp>
    </p:spTree>
    <p:extLst>
      <p:ext uri="{BB962C8B-B14F-4D97-AF65-F5344CB8AC3E}">
        <p14:creationId xmlns:p14="http://schemas.microsoft.com/office/powerpoint/2010/main" val="2004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99CD-10C0-4C5A-9F62-9EA77BD9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The data set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5D1A44-BD10-4798-9FCD-E3A9F95DCD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5758415"/>
              </p:ext>
            </p:extLst>
          </p:nvPr>
        </p:nvGraphicFramePr>
        <p:xfrm>
          <a:off x="3272480" y="867529"/>
          <a:ext cx="8831287" cy="4838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344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andromeda">
            <a:extLst>
              <a:ext uri="{FF2B5EF4-FFF2-40B4-BE49-F238E27FC236}">
                <a16:creationId xmlns:a16="http://schemas.microsoft.com/office/drawing/2014/main" id="{B8AB16D4-5590-4706-96DC-D5ADDF77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399CD-10C0-4C5A-9F62-9EA77BD9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The data set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F49A09-4879-4AB8-8757-6BD283B64BB8}"/>
              </a:ext>
            </a:extLst>
          </p:cNvPr>
          <p:cNvSpPr txBox="1">
            <a:spLocks/>
          </p:cNvSpPr>
          <p:nvPr/>
        </p:nvSpPr>
        <p:spPr>
          <a:xfrm>
            <a:off x="3431567" y="1393811"/>
            <a:ext cx="8268308" cy="4363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The Galaxy Zoo Project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Established in 2007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Thousands of volunteers to classify hundreds of thousands of galaxy images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Data is to help astronomers understand the distribution of types and features of galaxies</a:t>
            </a:r>
          </a:p>
          <a:p>
            <a:pPr lvl="2"/>
            <a:endParaRPr lang="en-US" sz="2400" dirty="0"/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64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ight, outdoor object, nature&#10;&#10;Description automatically generated">
            <a:extLst>
              <a:ext uri="{FF2B5EF4-FFF2-40B4-BE49-F238E27FC236}">
                <a16:creationId xmlns:a16="http://schemas.microsoft.com/office/drawing/2014/main" id="{9EFDF778-CB7B-473B-A224-4E908180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05" y="3514719"/>
            <a:ext cx="3319446" cy="3319446"/>
          </a:xfrm>
          <a:prstGeom prst="rect">
            <a:avLst/>
          </a:prstGeom>
        </p:spPr>
      </p:pic>
      <p:pic>
        <p:nvPicPr>
          <p:cNvPr id="13" name="Picture 12" descr="A star in the middle of the night&#10;&#10;Description automatically generated">
            <a:extLst>
              <a:ext uri="{FF2B5EF4-FFF2-40B4-BE49-F238E27FC236}">
                <a16:creationId xmlns:a16="http://schemas.microsoft.com/office/drawing/2014/main" id="{FEA51664-171F-4E49-A5DB-B88B7018B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3514720"/>
            <a:ext cx="3319446" cy="3319446"/>
          </a:xfrm>
          <a:prstGeom prst="rect">
            <a:avLst/>
          </a:prstGeom>
        </p:spPr>
      </p:pic>
      <p:pic>
        <p:nvPicPr>
          <p:cNvPr id="17" name="Picture 16" descr="A star in the night sky&#10;&#10;Description automatically generated">
            <a:extLst>
              <a:ext uri="{FF2B5EF4-FFF2-40B4-BE49-F238E27FC236}">
                <a16:creationId xmlns:a16="http://schemas.microsoft.com/office/drawing/2014/main" id="{FF05C666-91E6-4E8D-AA48-C85FC99CF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29" y="109554"/>
            <a:ext cx="3319446" cy="3319446"/>
          </a:xfrm>
          <a:prstGeom prst="rect">
            <a:avLst/>
          </a:prstGeom>
        </p:spPr>
      </p:pic>
      <p:pic>
        <p:nvPicPr>
          <p:cNvPr id="19" name="Picture 18" descr="A star in the night sky&#10;&#10;Description automatically generated">
            <a:extLst>
              <a:ext uri="{FF2B5EF4-FFF2-40B4-BE49-F238E27FC236}">
                <a16:creationId xmlns:a16="http://schemas.microsoft.com/office/drawing/2014/main" id="{8671912D-2888-44F1-9C4E-31E6A4E0E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09554"/>
            <a:ext cx="3319446" cy="3319446"/>
          </a:xfrm>
          <a:prstGeom prst="rect">
            <a:avLst/>
          </a:prstGeom>
        </p:spPr>
      </p:pic>
      <p:pic>
        <p:nvPicPr>
          <p:cNvPr id="21" name="Picture 20" descr="A picture containing night, ball, hitting, dark&#10;&#10;Description automatically generated">
            <a:extLst>
              <a:ext uri="{FF2B5EF4-FFF2-40B4-BE49-F238E27FC236}">
                <a16:creationId xmlns:a16="http://schemas.microsoft.com/office/drawing/2014/main" id="{A9866D0E-F22C-487A-B062-B34726BC4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05" y="109554"/>
            <a:ext cx="3319446" cy="3319446"/>
          </a:xfrm>
          <a:prstGeom prst="rect">
            <a:avLst/>
          </a:prstGeom>
        </p:spPr>
      </p:pic>
      <p:pic>
        <p:nvPicPr>
          <p:cNvPr id="23" name="Picture 22" descr="A blurry image of a night sky&#10;&#10;Description automatically generated">
            <a:extLst>
              <a:ext uri="{FF2B5EF4-FFF2-40B4-BE49-F238E27FC236}">
                <a16:creationId xmlns:a16="http://schemas.microsoft.com/office/drawing/2014/main" id="{557228C6-C9C8-4465-B282-13650A0E4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29" y="3514719"/>
            <a:ext cx="3319446" cy="33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99CD-10C0-4C5A-9F62-9EA77BD9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3" y="2057400"/>
            <a:ext cx="291949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The question(s)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ADCC97-4EE3-46C6-9483-CF6037218ACA}"/>
              </a:ext>
            </a:extLst>
          </p:cNvPr>
          <p:cNvSpPr/>
          <p:nvPr/>
        </p:nvSpPr>
        <p:spPr>
          <a:xfrm>
            <a:off x="3360515" y="1546384"/>
            <a:ext cx="85382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latin typeface="Atlas Grotesk"/>
              </a:rPr>
              <a:t>Q1. Is the object a smooth galaxy, a galaxy with features/disk or a star?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3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Q2. Is it edge-on?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2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Q3. Is there a bar?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2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Q4. Is there a spiral pattern?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2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Q5. How prominent is the central bulge?</a:t>
            </a:r>
            <a:r>
              <a:rPr lang="en-US" sz="2400" dirty="0">
                <a:solidFill>
                  <a:srgbClr val="FF0000"/>
                </a:solidFill>
                <a:latin typeface="Atlas Grotesk"/>
              </a:rPr>
              <a:t>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4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Q6. Is there anything "odd" about the galaxy?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2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Q7. How round is the smooth galaxy?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3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Q8. What is the odd feature?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7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Q9. What shape is the bulge in the edge-on galaxy?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3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Q10. How tightly wound are the spiral arms?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3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Q11. How many spiral arms are there?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6 responses</a:t>
            </a:r>
            <a:endParaRPr lang="en-US" sz="2400" b="0" i="0" dirty="0">
              <a:solidFill>
                <a:srgbClr val="FF0000"/>
              </a:solidFill>
              <a:effectLst/>
              <a:latin typeface="Atlas Grotes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89680-7AE1-4E12-B602-6EE162C138ED}"/>
              </a:ext>
            </a:extLst>
          </p:cNvPr>
          <p:cNvSpPr txBox="1"/>
          <p:nvPr/>
        </p:nvSpPr>
        <p:spPr>
          <a:xfrm>
            <a:off x="3115733" y="550843"/>
            <a:ext cx="6220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11 questions, 37 total responses</a:t>
            </a:r>
          </a:p>
        </p:txBody>
      </p:sp>
    </p:spTree>
    <p:extLst>
      <p:ext uri="{BB962C8B-B14F-4D97-AF65-F5344CB8AC3E}">
        <p14:creationId xmlns:p14="http://schemas.microsoft.com/office/powerpoint/2010/main" val="111503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99CD-10C0-4C5A-9F62-9EA77BD9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3" y="2057400"/>
            <a:ext cx="291949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The question(s)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ADCC97-4EE3-46C6-9483-CF6037218ACA}"/>
              </a:ext>
            </a:extLst>
          </p:cNvPr>
          <p:cNvSpPr/>
          <p:nvPr/>
        </p:nvSpPr>
        <p:spPr>
          <a:xfrm>
            <a:off x="3360515" y="1546384"/>
            <a:ext cx="85382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latin typeface="Atlas Grotesk"/>
              </a:rPr>
              <a:t>Q1. Is the object a smooth galaxy, a galaxy with features/disk or a star?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3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Q2. Is it edge-on?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2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Q4. Is there a spiral pattern?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2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endParaRPr lang="en-US" sz="2400" dirty="0">
              <a:solidFill>
                <a:srgbClr val="FF0000"/>
              </a:solidFill>
              <a:latin typeface="Atlas Grotesk"/>
            </a:endParaRPr>
          </a:p>
          <a:p>
            <a:pPr fontAlgn="base"/>
            <a:r>
              <a:rPr lang="en-US" sz="2400" dirty="0">
                <a:latin typeface="Atlas Grotesk"/>
              </a:rPr>
              <a:t>Q7. How round is the smooth galaxy?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3 responses</a:t>
            </a:r>
            <a:endParaRPr lang="en-US" sz="2400" dirty="0">
              <a:solidFill>
                <a:srgbClr val="FF0000"/>
              </a:solidFill>
              <a:latin typeface="Atlas Grotes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89680-7AE1-4E12-B602-6EE162C138ED}"/>
              </a:ext>
            </a:extLst>
          </p:cNvPr>
          <p:cNvSpPr txBox="1"/>
          <p:nvPr/>
        </p:nvSpPr>
        <p:spPr>
          <a:xfrm>
            <a:off x="3115733" y="550843"/>
            <a:ext cx="6220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11 questions, 37 total responses</a:t>
            </a:r>
          </a:p>
        </p:txBody>
      </p:sp>
    </p:spTree>
    <p:extLst>
      <p:ext uri="{BB962C8B-B14F-4D97-AF65-F5344CB8AC3E}">
        <p14:creationId xmlns:p14="http://schemas.microsoft.com/office/powerpoint/2010/main" val="512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079E8-85AF-4B24-B9BE-997953C2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03" y="114300"/>
            <a:ext cx="9168897" cy="662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399CD-10C0-4C5A-9F62-9EA77BD9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3" y="2057400"/>
            <a:ext cx="291949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The question(s)</a:t>
            </a:r>
          </a:p>
        </p:txBody>
      </p:sp>
    </p:spTree>
    <p:extLst>
      <p:ext uri="{BB962C8B-B14F-4D97-AF65-F5344CB8AC3E}">
        <p14:creationId xmlns:p14="http://schemas.microsoft.com/office/powerpoint/2010/main" val="2122928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B9696-6B94-4AF6-A865-40E9DCE97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40" y="103238"/>
            <a:ext cx="9162360" cy="6651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399CD-10C0-4C5A-9F62-9EA77BD9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3" y="2057400"/>
            <a:ext cx="291949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The question(s)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DD3D66-F913-4663-A8DB-18F204369754}"/>
              </a:ext>
            </a:extLst>
          </p:cNvPr>
          <p:cNvCxnSpPr>
            <a:cxnSpLocks/>
          </p:cNvCxnSpPr>
          <p:nvPr/>
        </p:nvCxnSpPr>
        <p:spPr>
          <a:xfrm>
            <a:off x="11097134" y="1805650"/>
            <a:ext cx="0" cy="16233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5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230948-DD3D-492A-8AC8-52ECA5D1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" y="1866623"/>
            <a:ext cx="11466741" cy="1475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BA47E-F7C1-44FC-A418-AAC72872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3" y="3521300"/>
            <a:ext cx="10859910" cy="1475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433CA7-4783-4E8B-804B-83D74D10FF58}"/>
              </a:ext>
            </a:extLst>
          </p:cNvPr>
          <p:cNvSpPr txBox="1"/>
          <p:nvPr/>
        </p:nvSpPr>
        <p:spPr>
          <a:xfrm>
            <a:off x="338667" y="259644"/>
            <a:ext cx="3021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data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E66CA-62C1-4834-A8FC-957C59E0BB96}"/>
              </a:ext>
            </a:extLst>
          </p:cNvPr>
          <p:cNvSpPr txBox="1"/>
          <p:nvPr/>
        </p:nvSpPr>
        <p:spPr>
          <a:xfrm>
            <a:off x="778933" y="1171492"/>
            <a:ext cx="1036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variable is the average percentage of volunteers’ responses to each question </a:t>
            </a:r>
          </a:p>
        </p:txBody>
      </p:sp>
    </p:spTree>
    <p:extLst>
      <p:ext uri="{BB962C8B-B14F-4D97-AF65-F5344CB8AC3E}">
        <p14:creationId xmlns:p14="http://schemas.microsoft.com/office/powerpoint/2010/main" val="1499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FEB1929D-7AA8-4FE6-834C-FABC90943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7" y="2378059"/>
            <a:ext cx="3797730" cy="3797730"/>
          </a:xfrm>
          <a:prstGeom prst="rect">
            <a:avLst/>
          </a:prstGeom>
        </p:spPr>
      </p:pic>
      <p:pic>
        <p:nvPicPr>
          <p:cNvPr id="9" name="Picture 8" descr="A red stop light at night&#10;&#10;Description automatically generated">
            <a:extLst>
              <a:ext uri="{FF2B5EF4-FFF2-40B4-BE49-F238E27FC236}">
                <a16:creationId xmlns:a16="http://schemas.microsoft.com/office/drawing/2014/main" id="{A73C8E2D-CBB8-4EE4-80BC-4B3A2E4F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78059"/>
            <a:ext cx="3797730" cy="3797730"/>
          </a:xfrm>
          <a:prstGeom prst="rect">
            <a:avLst/>
          </a:prstGeom>
        </p:spPr>
      </p:pic>
      <p:pic>
        <p:nvPicPr>
          <p:cNvPr id="13" name="Picture 12" descr="A picture containing outdoor object, star, night, jumping&#10;&#10;Description automatically generated">
            <a:extLst>
              <a:ext uri="{FF2B5EF4-FFF2-40B4-BE49-F238E27FC236}">
                <a16:creationId xmlns:a16="http://schemas.microsoft.com/office/drawing/2014/main" id="{BBB09728-6696-4DC9-983C-465427C7B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35" y="2389348"/>
            <a:ext cx="3797730" cy="37977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424004-DC70-4131-B376-C9B7AEC8DEA0}"/>
              </a:ext>
            </a:extLst>
          </p:cNvPr>
          <p:cNvSpPr txBox="1"/>
          <p:nvPr/>
        </p:nvSpPr>
        <p:spPr>
          <a:xfrm>
            <a:off x="993423" y="6285692"/>
            <a:ext cx="240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Smooth/Rounded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79973-B38D-4D30-B5B3-03C3B84369B9}"/>
              </a:ext>
            </a:extLst>
          </p:cNvPr>
          <p:cNvSpPr txBox="1"/>
          <p:nvPr/>
        </p:nvSpPr>
        <p:spPr>
          <a:xfrm>
            <a:off x="5029204" y="6277238"/>
            <a:ext cx="189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Features/Disk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60FEB-EFF6-4B91-BDA5-9545F036AB88}"/>
              </a:ext>
            </a:extLst>
          </p:cNvPr>
          <p:cNvSpPr txBox="1"/>
          <p:nvPr/>
        </p:nvSpPr>
        <p:spPr>
          <a:xfrm>
            <a:off x="9212639" y="6225849"/>
            <a:ext cx="1762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 Galaxy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761DE-1E61-42EB-88E1-958D9F2045D0}"/>
              </a:ext>
            </a:extLst>
          </p:cNvPr>
          <p:cNvCxnSpPr>
            <a:cxnSpLocks/>
          </p:cNvCxnSpPr>
          <p:nvPr/>
        </p:nvCxnSpPr>
        <p:spPr>
          <a:xfrm>
            <a:off x="1123720" y="1821049"/>
            <a:ext cx="110169" cy="5570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1A5B96-8D90-4C63-A3A3-913EB150E69C}"/>
              </a:ext>
            </a:extLst>
          </p:cNvPr>
          <p:cNvCxnSpPr>
            <a:cxnSpLocks/>
          </p:cNvCxnSpPr>
          <p:nvPr/>
        </p:nvCxnSpPr>
        <p:spPr>
          <a:xfrm>
            <a:off x="4287373" y="1205345"/>
            <a:ext cx="5604772" cy="107071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5E3F34D-B9E4-42EB-B51D-DE93C8B84D4A}"/>
              </a:ext>
            </a:extLst>
          </p:cNvPr>
          <p:cNvSpPr txBox="1"/>
          <p:nvPr/>
        </p:nvSpPr>
        <p:spPr>
          <a:xfrm>
            <a:off x="9212639" y="170486"/>
            <a:ext cx="2048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First Level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CF13E22-97B1-4DEE-99E2-A84F3ACD7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63" y="-8826"/>
            <a:ext cx="3938210" cy="1829875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DDABC2-DE2A-4FA1-A308-EB5305AD148B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2318268" y="1821049"/>
            <a:ext cx="3514496" cy="545171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86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BC9D-CF56-42BC-B387-D1308DBE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3" y="803325"/>
            <a:ext cx="5751688" cy="1325563"/>
          </a:xfrm>
        </p:spPr>
        <p:txBody>
          <a:bodyPr>
            <a:normAutofit/>
          </a:bodyPr>
          <a:lstStyle/>
          <a:p>
            <a:r>
              <a:rPr lang="en-US" dirty="0"/>
              <a:t>   A little bit about me. . 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8905D-E5A3-4B07-9F2B-CC7650E8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68" y="1895195"/>
            <a:ext cx="5743523" cy="3500894"/>
          </a:xfrm>
        </p:spPr>
        <p:txBody>
          <a:bodyPr anchor="t">
            <a:normAutofit/>
          </a:bodyPr>
          <a:lstStyle/>
          <a:p>
            <a:r>
              <a:rPr lang="en-US" sz="2000" dirty="0"/>
              <a:t>Live in Dripping Springs, TX</a:t>
            </a:r>
          </a:p>
          <a:p>
            <a:pPr lvl="1"/>
            <a:r>
              <a:rPr lang="en-US" sz="2000" dirty="0"/>
              <a:t>Outside Austin, “just west of ‘Weird’ “</a:t>
            </a:r>
          </a:p>
          <a:p>
            <a:r>
              <a:rPr lang="en-US" sz="2000" dirty="0"/>
              <a:t>30+ years in high-tech</a:t>
            </a:r>
          </a:p>
          <a:p>
            <a:pPr lvl="1"/>
            <a:r>
              <a:rPr lang="en-US" sz="2000" dirty="0"/>
              <a:t>Primarily business development/strategic alliances</a:t>
            </a:r>
          </a:p>
          <a:p>
            <a:r>
              <a:rPr lang="en-US" sz="2000" dirty="0"/>
              <a:t>Decided I needed a career switch</a:t>
            </a:r>
          </a:p>
          <a:p>
            <a:r>
              <a:rPr lang="en-US" sz="2000" dirty="0"/>
              <a:t>Have been intrigued with data science for several years</a:t>
            </a:r>
          </a:p>
          <a:p>
            <a:r>
              <a:rPr lang="en-US" sz="2000" dirty="0"/>
              <a:t>Joined </a:t>
            </a:r>
            <a:r>
              <a:rPr lang="en-US" sz="2000" dirty="0" err="1"/>
              <a:t>Thinkful</a:t>
            </a:r>
            <a:r>
              <a:rPr lang="en-US" sz="2000" dirty="0"/>
              <a:t> in February</a:t>
            </a:r>
          </a:p>
          <a:p>
            <a:endParaRPr lang="en-US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259016D4-EFE6-459C-B988-AFB9CA95F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3" r="11914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492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C014EF-B936-4257-864A-A634ECE3866D}"/>
              </a:ext>
            </a:extLst>
          </p:cNvPr>
          <p:cNvCxnSpPr>
            <a:cxnSpLocks/>
          </p:cNvCxnSpPr>
          <p:nvPr/>
        </p:nvCxnSpPr>
        <p:spPr>
          <a:xfrm>
            <a:off x="1036857" y="1821049"/>
            <a:ext cx="0" cy="96659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26E8DA1-4D42-471C-83AA-50BB9B775681}"/>
              </a:ext>
            </a:extLst>
          </p:cNvPr>
          <p:cNvSpPr/>
          <p:nvPr/>
        </p:nvSpPr>
        <p:spPr>
          <a:xfrm>
            <a:off x="1954584" y="2793361"/>
            <a:ext cx="603048" cy="28776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BF1764-ABC4-4495-8BC2-153FB21FAEF0}"/>
              </a:ext>
            </a:extLst>
          </p:cNvPr>
          <p:cNvSpPr/>
          <p:nvPr/>
        </p:nvSpPr>
        <p:spPr>
          <a:xfrm>
            <a:off x="1360766" y="2791427"/>
            <a:ext cx="603048" cy="292461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677B1B-1655-49B2-A95F-F837479486FB}"/>
              </a:ext>
            </a:extLst>
          </p:cNvPr>
          <p:cNvSpPr/>
          <p:nvPr/>
        </p:nvSpPr>
        <p:spPr>
          <a:xfrm>
            <a:off x="751880" y="2787648"/>
            <a:ext cx="603048" cy="29817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A3A07A-ABF9-4FC9-8187-3D377740230F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759228" y="1821049"/>
            <a:ext cx="559040" cy="90145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6E8CE8-8DFF-426B-A72A-78E5A99E338C}"/>
              </a:ext>
            </a:extLst>
          </p:cNvPr>
          <p:cNvCxnSpPr>
            <a:cxnSpLocks/>
          </p:cNvCxnSpPr>
          <p:nvPr/>
        </p:nvCxnSpPr>
        <p:spPr>
          <a:xfrm flipH="1">
            <a:off x="2454702" y="1821049"/>
            <a:ext cx="1059679" cy="90145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4405F3A-DB2B-4641-A01D-339D16D3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6" y="2837343"/>
            <a:ext cx="11466740" cy="1475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FC7954-F31D-4F07-B4C5-4A5AD66D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3" y="4505273"/>
            <a:ext cx="10859910" cy="14753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CA6BD5-F49D-435C-BBB1-2335A188E226}"/>
              </a:ext>
            </a:extLst>
          </p:cNvPr>
          <p:cNvSpPr txBox="1"/>
          <p:nvPr/>
        </p:nvSpPr>
        <p:spPr>
          <a:xfrm>
            <a:off x="9212639" y="170486"/>
            <a:ext cx="2048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First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307BC0-FC56-4A11-8FF4-47A3B490B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3" y="-8826"/>
            <a:ext cx="3938210" cy="182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8BA50F-C3BE-4CA5-928A-975FD6CD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63" y="-8826"/>
            <a:ext cx="3938210" cy="1829875"/>
          </a:xfrm>
          <a:prstGeom prst="rect">
            <a:avLst/>
          </a:prstGeom>
        </p:spPr>
      </p:pic>
      <p:pic>
        <p:nvPicPr>
          <p:cNvPr id="5" name="Picture 4" descr="A blurry image of a night sky&#10;&#10;Description automatically generated">
            <a:extLst>
              <a:ext uri="{FF2B5EF4-FFF2-40B4-BE49-F238E27FC236}">
                <a16:creationId xmlns:a16="http://schemas.microsoft.com/office/drawing/2014/main" id="{5C724756-2461-439A-8968-B55420F7B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2376254"/>
            <a:ext cx="3625144" cy="3625144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C40CC78-8216-4FD8-A334-CF3D7CFCB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25" y="2376254"/>
            <a:ext cx="3625144" cy="3625144"/>
          </a:xfrm>
          <a:prstGeom prst="rect">
            <a:avLst/>
          </a:prstGeom>
        </p:spPr>
      </p:pic>
      <p:pic>
        <p:nvPicPr>
          <p:cNvPr id="11" name="Picture 10" descr="A blurry image of a night sky&#10;&#10;Description automatically generated">
            <a:extLst>
              <a:ext uri="{FF2B5EF4-FFF2-40B4-BE49-F238E27FC236}">
                <a16:creationId xmlns:a16="http://schemas.microsoft.com/office/drawing/2014/main" id="{5AEE5DF2-F8F8-4031-A46A-B7CED4B48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77" y="2376254"/>
            <a:ext cx="3625145" cy="3625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3AF447-4C0E-4634-A198-6404C3BAD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566" y="226123"/>
            <a:ext cx="3548399" cy="139182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83F80C-FD2D-4A40-B38B-D6B4E6B6B9C6}"/>
              </a:ext>
            </a:extLst>
          </p:cNvPr>
          <p:cNvCxnSpPr>
            <a:cxnSpLocks/>
          </p:cNvCxnSpPr>
          <p:nvPr/>
        </p:nvCxnSpPr>
        <p:spPr>
          <a:xfrm flipH="1">
            <a:off x="2585299" y="1617952"/>
            <a:ext cx="3319985" cy="7277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9E5F08-C916-4109-A014-7F80C99FAFC1}"/>
              </a:ext>
            </a:extLst>
          </p:cNvPr>
          <p:cNvCxnSpPr>
            <a:cxnSpLocks/>
          </p:cNvCxnSpPr>
          <p:nvPr/>
        </p:nvCxnSpPr>
        <p:spPr>
          <a:xfrm flipH="1">
            <a:off x="6579704" y="1586099"/>
            <a:ext cx="210489" cy="79015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1F4ECC-BFFB-45DF-8AB1-6677E184040F}"/>
              </a:ext>
            </a:extLst>
          </p:cNvPr>
          <p:cNvCxnSpPr>
            <a:cxnSpLocks/>
          </p:cNvCxnSpPr>
          <p:nvPr/>
        </p:nvCxnSpPr>
        <p:spPr>
          <a:xfrm>
            <a:off x="7988599" y="1593945"/>
            <a:ext cx="2268584" cy="66223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C265B6-EB15-4C16-A419-5CF67C2E206F}"/>
              </a:ext>
            </a:extLst>
          </p:cNvPr>
          <p:cNvSpPr txBox="1"/>
          <p:nvPr/>
        </p:nvSpPr>
        <p:spPr>
          <a:xfrm>
            <a:off x="993423" y="6285692"/>
            <a:ext cx="2480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Completely Round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01D98-8C2C-4292-9FFF-362CE66209F4}"/>
              </a:ext>
            </a:extLst>
          </p:cNvPr>
          <p:cNvSpPr txBox="1"/>
          <p:nvPr/>
        </p:nvSpPr>
        <p:spPr>
          <a:xfrm>
            <a:off x="5838475" y="6225849"/>
            <a:ext cx="74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Oval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ABC9F8-AF28-4A38-BE93-FDF682C4D88D}"/>
              </a:ext>
            </a:extLst>
          </p:cNvPr>
          <p:cNvSpPr txBox="1"/>
          <p:nvPr/>
        </p:nvSpPr>
        <p:spPr>
          <a:xfrm>
            <a:off x="9212639" y="6225849"/>
            <a:ext cx="181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Cigar-shaped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EF304F-2EAC-45E7-B43B-0222D9BBB924}"/>
              </a:ext>
            </a:extLst>
          </p:cNvPr>
          <p:cNvSpPr/>
          <p:nvPr/>
        </p:nvSpPr>
        <p:spPr>
          <a:xfrm>
            <a:off x="385392" y="454935"/>
            <a:ext cx="1458249" cy="13966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3BE6560-75F6-4823-851E-F0CD18B176A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30521" y="922038"/>
            <a:ext cx="4140045" cy="955068"/>
          </a:xfrm>
          <a:prstGeom prst="bentConnector3">
            <a:avLst>
              <a:gd name="adj1" fmla="val 83465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F790F3A-B490-40D4-8883-8AEBBBD02080}"/>
              </a:ext>
            </a:extLst>
          </p:cNvPr>
          <p:cNvSpPr txBox="1"/>
          <p:nvPr/>
        </p:nvSpPr>
        <p:spPr>
          <a:xfrm>
            <a:off x="9212639" y="170486"/>
            <a:ext cx="260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5597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28AAE47-938B-48C0-AC92-42880661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6" y="2837343"/>
            <a:ext cx="11466740" cy="147530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C4BC9FB-7397-4BD6-A6EF-144FB086E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566" y="226123"/>
            <a:ext cx="3548399" cy="13918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FF4127-E28F-4522-B3C7-E4270197D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3" y="-8826"/>
            <a:ext cx="3938210" cy="1829875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9826E0B4-86CE-4347-95CB-B684A79295F4}"/>
              </a:ext>
            </a:extLst>
          </p:cNvPr>
          <p:cNvSpPr/>
          <p:nvPr/>
        </p:nvSpPr>
        <p:spPr>
          <a:xfrm>
            <a:off x="385392" y="454935"/>
            <a:ext cx="1458249" cy="13966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D9C5E5-EFF5-4897-99C9-020922FE7849}"/>
              </a:ext>
            </a:extLst>
          </p:cNvPr>
          <p:cNvCxnSpPr>
            <a:cxnSpLocks/>
          </p:cNvCxnSpPr>
          <p:nvPr/>
        </p:nvCxnSpPr>
        <p:spPr>
          <a:xfrm flipV="1">
            <a:off x="1030521" y="922038"/>
            <a:ext cx="4140045" cy="955068"/>
          </a:xfrm>
          <a:prstGeom prst="bentConnector3">
            <a:avLst>
              <a:gd name="adj1" fmla="val 83465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1F7347-A3D0-4A58-BCBD-8CC964D92B5C}"/>
              </a:ext>
            </a:extLst>
          </p:cNvPr>
          <p:cNvSpPr txBox="1"/>
          <p:nvPr/>
        </p:nvSpPr>
        <p:spPr>
          <a:xfrm>
            <a:off x="9212639" y="170486"/>
            <a:ext cx="260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Second Level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2BBFAA0-EA85-4E0A-89AB-5E90A3EC34DC}"/>
              </a:ext>
            </a:extLst>
          </p:cNvPr>
          <p:cNvSpPr/>
          <p:nvPr/>
        </p:nvSpPr>
        <p:spPr>
          <a:xfrm>
            <a:off x="739057" y="2781021"/>
            <a:ext cx="603048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20685F-C0F1-4B0C-9D94-4EA745DDD76F}"/>
              </a:ext>
            </a:extLst>
          </p:cNvPr>
          <p:cNvGrpSpPr/>
          <p:nvPr/>
        </p:nvGrpSpPr>
        <p:grpSpPr>
          <a:xfrm>
            <a:off x="1030521" y="2193061"/>
            <a:ext cx="10568623" cy="904357"/>
            <a:chOff x="1030521" y="2193061"/>
            <a:chExt cx="10568623" cy="90435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1E8E503-7883-44C0-83CB-B0C8546E5ECF}"/>
                </a:ext>
              </a:extLst>
            </p:cNvPr>
            <p:cNvGrpSpPr/>
            <p:nvPr/>
          </p:nvGrpSpPr>
          <p:grpSpPr>
            <a:xfrm>
              <a:off x="10104468" y="2603389"/>
              <a:ext cx="1227147" cy="195856"/>
              <a:chOff x="9609579" y="4988512"/>
              <a:chExt cx="1348475" cy="190629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F2743EE-805A-4A4A-9969-A30CBB7C2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9579" y="4988512"/>
                <a:ext cx="134847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9F2A865A-E2F2-4EAC-BABE-EAB13F7147BE}"/>
                  </a:ext>
                </a:extLst>
              </p:cNvPr>
              <p:cNvCxnSpPr/>
              <p:nvPr/>
            </p:nvCxnSpPr>
            <p:spPr>
              <a:xfrm>
                <a:off x="9609579" y="5000087"/>
                <a:ext cx="0" cy="1736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A9765A58-3475-468E-B265-64A0ACD38BC9}"/>
                  </a:ext>
                </a:extLst>
              </p:cNvPr>
              <p:cNvCxnSpPr/>
              <p:nvPr/>
            </p:nvCxnSpPr>
            <p:spPr>
              <a:xfrm>
                <a:off x="10283816" y="5005521"/>
                <a:ext cx="0" cy="1736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FDB0694-0421-4043-8E12-10108418E856}"/>
                  </a:ext>
                </a:extLst>
              </p:cNvPr>
              <p:cNvCxnSpPr/>
              <p:nvPr/>
            </p:nvCxnSpPr>
            <p:spPr>
              <a:xfrm>
                <a:off x="10952929" y="4997981"/>
                <a:ext cx="0" cy="1736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211980AD-EA64-4959-8773-4DEBA8358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521" y="2212218"/>
              <a:ext cx="9687520" cy="587029"/>
            </a:xfrm>
            <a:prstGeom prst="bentConnector3">
              <a:avLst>
                <a:gd name="adj1" fmla="val -3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706B6B4-E558-4B09-847F-3FA08FEDD04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8041" y="2193061"/>
              <a:ext cx="0" cy="4579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CA4C409-F311-4B5A-BFD0-062038E6CAD7}"/>
                </a:ext>
              </a:extLst>
            </p:cNvPr>
            <p:cNvSpPr/>
            <p:nvPr/>
          </p:nvSpPr>
          <p:spPr>
            <a:xfrm>
              <a:off x="9779098" y="2792543"/>
              <a:ext cx="603048" cy="29817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4366AD6-8926-43B9-B356-2C7EE54BE89D}"/>
                </a:ext>
              </a:extLst>
            </p:cNvPr>
            <p:cNvSpPr/>
            <p:nvPr/>
          </p:nvSpPr>
          <p:spPr>
            <a:xfrm>
              <a:off x="10392990" y="2799244"/>
              <a:ext cx="603048" cy="29817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C55F0BB-BCD6-4D44-AAD0-47661163E864}"/>
                </a:ext>
              </a:extLst>
            </p:cNvPr>
            <p:cNvSpPr/>
            <p:nvPr/>
          </p:nvSpPr>
          <p:spPr>
            <a:xfrm>
              <a:off x="10996096" y="2775563"/>
              <a:ext cx="603048" cy="29817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621DE4-45F3-428D-82AB-88186EBB2028}"/>
              </a:ext>
            </a:extLst>
          </p:cNvPr>
          <p:cNvCxnSpPr>
            <a:cxnSpLocks/>
          </p:cNvCxnSpPr>
          <p:nvPr/>
        </p:nvCxnSpPr>
        <p:spPr>
          <a:xfrm flipH="1">
            <a:off x="1030520" y="1806962"/>
            <a:ext cx="10061" cy="935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C53FE8B-8113-4732-A80E-BF3C1490B4AB}"/>
              </a:ext>
            </a:extLst>
          </p:cNvPr>
          <p:cNvSpPr/>
          <p:nvPr/>
        </p:nvSpPr>
        <p:spPr>
          <a:xfrm>
            <a:off x="9782617" y="2761143"/>
            <a:ext cx="603048" cy="29817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EF2118-F8E8-4121-BD3C-D49710247F35}"/>
              </a:ext>
            </a:extLst>
          </p:cNvPr>
          <p:cNvCxnSpPr>
            <a:cxnSpLocks/>
          </p:cNvCxnSpPr>
          <p:nvPr/>
        </p:nvCxnSpPr>
        <p:spPr>
          <a:xfrm>
            <a:off x="5865716" y="1623383"/>
            <a:ext cx="3916901" cy="115763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CFDED2-EEF2-423D-95F6-DE1550C06953}"/>
              </a:ext>
            </a:extLst>
          </p:cNvPr>
          <p:cNvSpPr/>
          <p:nvPr/>
        </p:nvSpPr>
        <p:spPr>
          <a:xfrm>
            <a:off x="10385665" y="2781021"/>
            <a:ext cx="603048" cy="29817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13E312-65A8-41CA-A72E-41BD5576253C}"/>
              </a:ext>
            </a:extLst>
          </p:cNvPr>
          <p:cNvCxnSpPr>
            <a:cxnSpLocks/>
          </p:cNvCxnSpPr>
          <p:nvPr/>
        </p:nvCxnSpPr>
        <p:spPr>
          <a:xfrm>
            <a:off x="7079673" y="1617952"/>
            <a:ext cx="3495562" cy="10803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959FEC8-06C4-4779-9A19-82B22434AE42}"/>
              </a:ext>
            </a:extLst>
          </p:cNvPr>
          <p:cNvSpPr/>
          <p:nvPr/>
        </p:nvSpPr>
        <p:spPr>
          <a:xfrm>
            <a:off x="10988713" y="2781021"/>
            <a:ext cx="603048" cy="29817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A444B9-27E7-421F-A032-88489298C425}"/>
              </a:ext>
            </a:extLst>
          </p:cNvPr>
          <p:cNvCxnSpPr>
            <a:cxnSpLocks/>
          </p:cNvCxnSpPr>
          <p:nvPr/>
        </p:nvCxnSpPr>
        <p:spPr>
          <a:xfrm>
            <a:off x="8617527" y="1617952"/>
            <a:ext cx="2587620" cy="103339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7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29" grpId="0" animBg="1"/>
      <p:bldP spid="26" grpId="0" animBg="1"/>
      <p:bldP spid="28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D6E2976A-AC52-47B4-9F3E-15129DCF8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07" y="2384662"/>
            <a:ext cx="3797730" cy="3797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0B224-1D9C-4053-8A2D-1260931F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868" y="252603"/>
            <a:ext cx="3075065" cy="1395607"/>
          </a:xfrm>
          <a:prstGeom prst="rect">
            <a:avLst/>
          </a:prstGeom>
        </p:spPr>
      </p:pic>
      <p:pic>
        <p:nvPicPr>
          <p:cNvPr id="10" name="Picture 9" descr="A picture containing night, dark&#10;&#10;Description automatically generated">
            <a:extLst>
              <a:ext uri="{FF2B5EF4-FFF2-40B4-BE49-F238E27FC236}">
                <a16:creationId xmlns:a16="http://schemas.microsoft.com/office/drawing/2014/main" id="{919D2FE6-B90A-4EC7-81A2-DEB1E3A82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74" y="2384662"/>
            <a:ext cx="3797730" cy="37977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5664FD-97AC-406F-85B4-C0D681C257F5}"/>
              </a:ext>
            </a:extLst>
          </p:cNvPr>
          <p:cNvCxnSpPr>
            <a:cxnSpLocks/>
          </p:cNvCxnSpPr>
          <p:nvPr/>
        </p:nvCxnSpPr>
        <p:spPr>
          <a:xfrm flipH="1">
            <a:off x="3545323" y="1677982"/>
            <a:ext cx="2314668" cy="68422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F0157C-8E6C-4925-BB94-D5AA8C7BEF25}"/>
              </a:ext>
            </a:extLst>
          </p:cNvPr>
          <p:cNvCxnSpPr>
            <a:cxnSpLocks/>
          </p:cNvCxnSpPr>
          <p:nvPr/>
        </p:nvCxnSpPr>
        <p:spPr>
          <a:xfrm>
            <a:off x="7159002" y="1648210"/>
            <a:ext cx="2144752" cy="6767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5D9234-3998-41DE-A27F-A3772F42DBD2}"/>
              </a:ext>
            </a:extLst>
          </p:cNvPr>
          <p:cNvSpPr txBox="1"/>
          <p:nvPr/>
        </p:nvSpPr>
        <p:spPr>
          <a:xfrm>
            <a:off x="2356365" y="6281054"/>
            <a:ext cx="1795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Edge-on Disk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B0553-9524-4629-9979-CF396A1E09A7}"/>
              </a:ext>
            </a:extLst>
          </p:cNvPr>
          <p:cNvSpPr txBox="1"/>
          <p:nvPr/>
        </p:nvSpPr>
        <p:spPr>
          <a:xfrm>
            <a:off x="8153209" y="6302419"/>
            <a:ext cx="178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Edge-on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4424A6-638E-47E8-AED4-E7BCFC25C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8" y="0"/>
            <a:ext cx="3938210" cy="182987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91B164D-F3AE-4128-8FAC-ED643909381E}"/>
              </a:ext>
            </a:extLst>
          </p:cNvPr>
          <p:cNvSpPr/>
          <p:nvPr/>
        </p:nvSpPr>
        <p:spPr>
          <a:xfrm>
            <a:off x="1494826" y="555992"/>
            <a:ext cx="1458249" cy="13841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36E67-3C37-4F74-9DA3-3E513F7DCA41}"/>
              </a:ext>
            </a:extLst>
          </p:cNvPr>
          <p:cNvSpPr txBox="1"/>
          <p:nvPr/>
        </p:nvSpPr>
        <p:spPr>
          <a:xfrm>
            <a:off x="9212639" y="170486"/>
            <a:ext cx="260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Second Level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A4F9E1E-AD31-4F6B-A7B8-E948381602AF}"/>
              </a:ext>
            </a:extLst>
          </p:cNvPr>
          <p:cNvCxnSpPr>
            <a:cxnSpLocks/>
          </p:cNvCxnSpPr>
          <p:nvPr/>
        </p:nvCxnSpPr>
        <p:spPr>
          <a:xfrm flipV="1">
            <a:off x="2223950" y="1134319"/>
            <a:ext cx="3077255" cy="783354"/>
          </a:xfrm>
          <a:prstGeom prst="bentConnector3">
            <a:avLst>
              <a:gd name="adj1" fmla="val 7595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8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90B224-1D9C-4053-8A2D-1260931F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68" y="252603"/>
            <a:ext cx="3075065" cy="1395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4424A6-638E-47E8-AED4-E7BCFC25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8" y="0"/>
            <a:ext cx="3938210" cy="182987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91B164D-F3AE-4128-8FAC-ED643909381E}"/>
              </a:ext>
            </a:extLst>
          </p:cNvPr>
          <p:cNvSpPr/>
          <p:nvPr/>
        </p:nvSpPr>
        <p:spPr>
          <a:xfrm>
            <a:off x="1494826" y="555992"/>
            <a:ext cx="1458249" cy="13841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99EBCAF-0FF1-4A3E-BD44-24A2B0C147A9}"/>
              </a:ext>
            </a:extLst>
          </p:cNvPr>
          <p:cNvCxnSpPr>
            <a:cxnSpLocks/>
          </p:cNvCxnSpPr>
          <p:nvPr/>
        </p:nvCxnSpPr>
        <p:spPr>
          <a:xfrm flipV="1">
            <a:off x="2223950" y="1157469"/>
            <a:ext cx="3077255" cy="783354"/>
          </a:xfrm>
          <a:prstGeom prst="bentConnector3">
            <a:avLst>
              <a:gd name="adj1" fmla="val 7595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536E67-3C37-4F74-9DA3-3E513F7DCA41}"/>
              </a:ext>
            </a:extLst>
          </p:cNvPr>
          <p:cNvSpPr txBox="1"/>
          <p:nvPr/>
        </p:nvSpPr>
        <p:spPr>
          <a:xfrm>
            <a:off x="9212639" y="170486"/>
            <a:ext cx="260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Second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2E9E4-D67B-470B-9CEE-3CF46B36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46" y="2837343"/>
            <a:ext cx="11466740" cy="14753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254EA8D-6002-4B3B-89D0-71296ED4B48C}"/>
              </a:ext>
            </a:extLst>
          </p:cNvPr>
          <p:cNvGrpSpPr/>
          <p:nvPr/>
        </p:nvGrpSpPr>
        <p:grpSpPr>
          <a:xfrm>
            <a:off x="1633569" y="2222338"/>
            <a:ext cx="1802869" cy="565581"/>
            <a:chOff x="1633569" y="2268638"/>
            <a:chExt cx="1802869" cy="565581"/>
          </a:xfrm>
        </p:grpSpPr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43AA958-C9D3-4D5E-8003-F48972DF8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3569" y="2268638"/>
              <a:ext cx="1526320" cy="512185"/>
            </a:xfrm>
            <a:prstGeom prst="bentConnector3">
              <a:avLst>
                <a:gd name="adj1" fmla="val 1466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CFB9649-8E67-4FC4-AA5A-FC032604DE9E}"/>
                </a:ext>
              </a:extLst>
            </p:cNvPr>
            <p:cNvGrpSpPr/>
            <p:nvPr/>
          </p:nvGrpSpPr>
          <p:grpSpPr>
            <a:xfrm>
              <a:off x="2822865" y="2638363"/>
              <a:ext cx="613573" cy="195856"/>
              <a:chOff x="6194154" y="5231015"/>
              <a:chExt cx="613573" cy="19585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E2FBDC0-E75A-4483-83B9-E1D5A66FC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4154" y="5231015"/>
                <a:ext cx="613573" cy="1189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7914798-F7F6-426C-B0B0-5D76A49A1E10}"/>
                  </a:ext>
                </a:extLst>
              </p:cNvPr>
              <p:cNvCxnSpPr/>
              <p:nvPr/>
            </p:nvCxnSpPr>
            <p:spPr>
              <a:xfrm>
                <a:off x="6194154" y="5242907"/>
                <a:ext cx="0" cy="1783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648F93A-E117-4867-8C74-ADE6B2A6FBE7}"/>
                  </a:ext>
                </a:extLst>
              </p:cNvPr>
              <p:cNvCxnSpPr/>
              <p:nvPr/>
            </p:nvCxnSpPr>
            <p:spPr>
              <a:xfrm>
                <a:off x="6807727" y="5248490"/>
                <a:ext cx="0" cy="1783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138E3E-07EC-4405-836F-3C6C3A4B13F8}"/>
                </a:ext>
              </a:extLst>
            </p:cNvPr>
            <p:cNvCxnSpPr>
              <a:cxnSpLocks/>
            </p:cNvCxnSpPr>
            <p:nvPr/>
          </p:nvCxnSpPr>
          <p:spPr>
            <a:xfrm>
              <a:off x="3151557" y="2277528"/>
              <a:ext cx="0" cy="3733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66BD922-0621-4DA9-BEDA-9728E407C5CB}"/>
              </a:ext>
            </a:extLst>
          </p:cNvPr>
          <p:cNvSpPr/>
          <p:nvPr/>
        </p:nvSpPr>
        <p:spPr>
          <a:xfrm>
            <a:off x="1357020" y="2773502"/>
            <a:ext cx="603048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1A10F4-1ABF-4708-8CCC-AC329A707D85}"/>
              </a:ext>
            </a:extLst>
          </p:cNvPr>
          <p:cNvSpPr/>
          <p:nvPr/>
        </p:nvSpPr>
        <p:spPr>
          <a:xfrm>
            <a:off x="2556841" y="2787717"/>
            <a:ext cx="603048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F71FD2-E386-4042-96D4-6D2A2B45031E}"/>
              </a:ext>
            </a:extLst>
          </p:cNvPr>
          <p:cNvSpPr/>
          <p:nvPr/>
        </p:nvSpPr>
        <p:spPr>
          <a:xfrm>
            <a:off x="3131041" y="2789530"/>
            <a:ext cx="603048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8439999-5F9B-4291-9568-A6390C06155B}"/>
              </a:ext>
            </a:extLst>
          </p:cNvPr>
          <p:cNvCxnSpPr>
            <a:cxnSpLocks/>
          </p:cNvCxnSpPr>
          <p:nvPr/>
        </p:nvCxnSpPr>
        <p:spPr>
          <a:xfrm flipH="1">
            <a:off x="1658544" y="1786946"/>
            <a:ext cx="603048" cy="957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7278A75-B249-4E89-97D3-75AC35438519}"/>
              </a:ext>
            </a:extLst>
          </p:cNvPr>
          <p:cNvSpPr/>
          <p:nvPr/>
        </p:nvSpPr>
        <p:spPr>
          <a:xfrm>
            <a:off x="2548808" y="2781021"/>
            <a:ext cx="603048" cy="29817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499F09-5F49-4EA9-8151-41F49330BE5F}"/>
              </a:ext>
            </a:extLst>
          </p:cNvPr>
          <p:cNvCxnSpPr>
            <a:cxnSpLocks/>
          </p:cNvCxnSpPr>
          <p:nvPr/>
        </p:nvCxnSpPr>
        <p:spPr>
          <a:xfrm flipH="1">
            <a:off x="3682199" y="1691551"/>
            <a:ext cx="3438110" cy="109797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E2F8434-FDBF-4A89-9A0D-3D75FAA166C3}"/>
              </a:ext>
            </a:extLst>
          </p:cNvPr>
          <p:cNvSpPr/>
          <p:nvPr/>
        </p:nvSpPr>
        <p:spPr>
          <a:xfrm>
            <a:off x="3161777" y="2789527"/>
            <a:ext cx="603048" cy="29817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9EEB0B-5C18-45A7-9917-4AAE9F9BF810}"/>
              </a:ext>
            </a:extLst>
          </p:cNvPr>
          <p:cNvCxnSpPr>
            <a:cxnSpLocks/>
          </p:cNvCxnSpPr>
          <p:nvPr/>
        </p:nvCxnSpPr>
        <p:spPr>
          <a:xfrm flipH="1">
            <a:off x="3125810" y="1648210"/>
            <a:ext cx="2735163" cy="10994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1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90B224-1D9C-4053-8A2D-1260931F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68" y="252603"/>
            <a:ext cx="3075065" cy="1395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4424A6-638E-47E8-AED4-E7BCFC25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8" y="0"/>
            <a:ext cx="3938210" cy="182987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91B164D-F3AE-4128-8FAC-ED643909381E}"/>
              </a:ext>
            </a:extLst>
          </p:cNvPr>
          <p:cNvSpPr/>
          <p:nvPr/>
        </p:nvSpPr>
        <p:spPr>
          <a:xfrm>
            <a:off x="1494826" y="555992"/>
            <a:ext cx="1458249" cy="13841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36E67-3C37-4F74-9DA3-3E513F7DCA41}"/>
              </a:ext>
            </a:extLst>
          </p:cNvPr>
          <p:cNvSpPr txBox="1"/>
          <p:nvPr/>
        </p:nvSpPr>
        <p:spPr>
          <a:xfrm>
            <a:off x="9212639" y="170486"/>
            <a:ext cx="221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Third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16C72E-1BFF-4EF6-A77F-03752CC8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56" y="785195"/>
            <a:ext cx="2024878" cy="128117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920086A-5B12-4F15-9682-4C3A2440A419}"/>
              </a:ext>
            </a:extLst>
          </p:cNvPr>
          <p:cNvSpPr/>
          <p:nvPr/>
        </p:nvSpPr>
        <p:spPr>
          <a:xfrm>
            <a:off x="6584624" y="524708"/>
            <a:ext cx="1187961" cy="109302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B7B0F-FFC3-4411-90AD-85DE171896F9}"/>
              </a:ext>
            </a:extLst>
          </p:cNvPr>
          <p:cNvCxnSpPr>
            <a:cxnSpLocks/>
          </p:cNvCxnSpPr>
          <p:nvPr/>
        </p:nvCxnSpPr>
        <p:spPr>
          <a:xfrm flipH="1">
            <a:off x="8739024" y="2102068"/>
            <a:ext cx="1448889" cy="54801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482EF9-27F1-4649-9905-B83FD1D27D44}"/>
              </a:ext>
            </a:extLst>
          </p:cNvPr>
          <p:cNvCxnSpPr>
            <a:cxnSpLocks/>
          </p:cNvCxnSpPr>
          <p:nvPr/>
        </p:nvCxnSpPr>
        <p:spPr>
          <a:xfrm flipH="1">
            <a:off x="3342337" y="2010573"/>
            <a:ext cx="5404571" cy="7202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outdoor object, star, night, jumping&#10;&#10;Description automatically generated">
            <a:extLst>
              <a:ext uri="{FF2B5EF4-FFF2-40B4-BE49-F238E27FC236}">
                <a16:creationId xmlns:a16="http://schemas.microsoft.com/office/drawing/2014/main" id="{91045872-E83E-48D3-A79C-F90B1BB29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06" y="2765652"/>
            <a:ext cx="3492439" cy="3492439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854FD97D-EE38-4D1A-9B9B-387A84895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20" y="2754422"/>
            <a:ext cx="3494093" cy="34940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6B59BE-38FF-417A-8324-FC3BF26B956E}"/>
              </a:ext>
            </a:extLst>
          </p:cNvPr>
          <p:cNvSpPr txBox="1"/>
          <p:nvPr/>
        </p:nvSpPr>
        <p:spPr>
          <a:xfrm>
            <a:off x="2550574" y="6343842"/>
            <a:ext cx="1873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Spiral pattern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98157-D42E-43AB-91F0-F9374CD13F4E}"/>
              </a:ext>
            </a:extLst>
          </p:cNvPr>
          <p:cNvSpPr txBox="1"/>
          <p:nvPr/>
        </p:nvSpPr>
        <p:spPr>
          <a:xfrm>
            <a:off x="7442198" y="6283332"/>
            <a:ext cx="2469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Non-spiral pattern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5A02A1-13AF-4098-8ADB-1C695779DE6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673225" y="1385370"/>
            <a:ext cx="1003831" cy="4041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4B84703-86A2-404F-9D1D-0198E407CB8D}"/>
              </a:ext>
            </a:extLst>
          </p:cNvPr>
          <p:cNvCxnSpPr>
            <a:cxnSpLocks/>
          </p:cNvCxnSpPr>
          <p:nvPr/>
        </p:nvCxnSpPr>
        <p:spPr>
          <a:xfrm flipV="1">
            <a:off x="2223950" y="1134319"/>
            <a:ext cx="3077255" cy="783354"/>
          </a:xfrm>
          <a:prstGeom prst="bentConnector3">
            <a:avLst>
              <a:gd name="adj1" fmla="val 7595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90B224-1D9C-4053-8A2D-1260931F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868" y="252603"/>
            <a:ext cx="3075065" cy="1395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4424A6-638E-47E8-AED4-E7BCFC25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8" y="0"/>
            <a:ext cx="3938210" cy="182987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91B164D-F3AE-4128-8FAC-ED643909381E}"/>
              </a:ext>
            </a:extLst>
          </p:cNvPr>
          <p:cNvSpPr/>
          <p:nvPr/>
        </p:nvSpPr>
        <p:spPr>
          <a:xfrm>
            <a:off x="1494826" y="555992"/>
            <a:ext cx="1458249" cy="13841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36E67-3C37-4F74-9DA3-3E513F7DCA41}"/>
              </a:ext>
            </a:extLst>
          </p:cNvPr>
          <p:cNvSpPr txBox="1"/>
          <p:nvPr/>
        </p:nvSpPr>
        <p:spPr>
          <a:xfrm>
            <a:off x="9212639" y="170486"/>
            <a:ext cx="221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Third Level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1E677E-F09C-4369-9477-A4C3C4CF8D68}"/>
              </a:ext>
            </a:extLst>
          </p:cNvPr>
          <p:cNvCxnSpPr>
            <a:cxnSpLocks/>
          </p:cNvCxnSpPr>
          <p:nvPr/>
        </p:nvCxnSpPr>
        <p:spPr>
          <a:xfrm flipH="1">
            <a:off x="6225737" y="2074853"/>
            <a:ext cx="3971559" cy="63714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2E9E4-D67B-470B-9CEE-3CF46B36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46" y="2837343"/>
            <a:ext cx="11466740" cy="147530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F3B478-0D70-45B1-AE44-1BAAAA5411B0}"/>
              </a:ext>
            </a:extLst>
          </p:cNvPr>
          <p:cNvCxnSpPr>
            <a:cxnSpLocks/>
          </p:cNvCxnSpPr>
          <p:nvPr/>
        </p:nvCxnSpPr>
        <p:spPr>
          <a:xfrm flipH="1">
            <a:off x="5458691" y="1733378"/>
            <a:ext cx="3491888" cy="9786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416C72E-1BFF-4EF6-A77F-03752CC8D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056" y="785195"/>
            <a:ext cx="2024878" cy="128117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87ECFE5-89DE-432C-B37A-632639E34D6B}"/>
              </a:ext>
            </a:extLst>
          </p:cNvPr>
          <p:cNvSpPr/>
          <p:nvPr/>
        </p:nvSpPr>
        <p:spPr>
          <a:xfrm>
            <a:off x="5564192" y="2786568"/>
            <a:ext cx="603048" cy="28654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6C48C7-3FE4-4708-BAF5-DD061C16B22F}"/>
              </a:ext>
            </a:extLst>
          </p:cNvPr>
          <p:cNvSpPr/>
          <p:nvPr/>
        </p:nvSpPr>
        <p:spPr>
          <a:xfrm>
            <a:off x="4961144" y="2786867"/>
            <a:ext cx="603048" cy="28940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3EF28A-600F-4F9F-8DD0-EA2CF5370E40}"/>
              </a:ext>
            </a:extLst>
          </p:cNvPr>
          <p:cNvSpPr/>
          <p:nvPr/>
        </p:nvSpPr>
        <p:spPr>
          <a:xfrm>
            <a:off x="6584624" y="524708"/>
            <a:ext cx="1187961" cy="109302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4140B4-1E6A-42C2-B284-03B1159395BD}"/>
              </a:ext>
            </a:extLst>
          </p:cNvPr>
          <p:cNvCxnSpPr>
            <a:cxnSpLocks/>
          </p:cNvCxnSpPr>
          <p:nvPr/>
        </p:nvCxnSpPr>
        <p:spPr>
          <a:xfrm>
            <a:off x="7673225" y="1385370"/>
            <a:ext cx="1003831" cy="4041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7DE7E50-1193-4A0A-BC90-CBF30DC1CF8C}"/>
              </a:ext>
            </a:extLst>
          </p:cNvPr>
          <p:cNvCxnSpPr>
            <a:cxnSpLocks/>
          </p:cNvCxnSpPr>
          <p:nvPr/>
        </p:nvCxnSpPr>
        <p:spPr>
          <a:xfrm flipV="1">
            <a:off x="2223950" y="1134319"/>
            <a:ext cx="3077255" cy="783354"/>
          </a:xfrm>
          <a:prstGeom prst="bentConnector3">
            <a:avLst>
              <a:gd name="adj1" fmla="val 7595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A27035-14C1-4F8F-B979-E6EE70D8E831}"/>
              </a:ext>
            </a:extLst>
          </p:cNvPr>
          <p:cNvCxnSpPr>
            <a:cxnSpLocks/>
          </p:cNvCxnSpPr>
          <p:nvPr/>
        </p:nvCxnSpPr>
        <p:spPr>
          <a:xfrm flipH="1">
            <a:off x="3547985" y="1638781"/>
            <a:ext cx="3383989" cy="11583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6943A97-B1C3-4F3A-BA82-A0FB31339EC8}"/>
              </a:ext>
            </a:extLst>
          </p:cNvPr>
          <p:cNvSpPr/>
          <p:nvPr/>
        </p:nvSpPr>
        <p:spPr>
          <a:xfrm>
            <a:off x="3137567" y="2797991"/>
            <a:ext cx="668161" cy="2753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F74367-1A65-4BEC-94B3-221CB2817EDB}"/>
              </a:ext>
            </a:extLst>
          </p:cNvPr>
          <p:cNvGrpSpPr/>
          <p:nvPr/>
        </p:nvGrpSpPr>
        <p:grpSpPr>
          <a:xfrm>
            <a:off x="3459302" y="2201397"/>
            <a:ext cx="2713090" cy="875295"/>
            <a:chOff x="3565874" y="4501726"/>
            <a:chExt cx="2713090" cy="87529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8F23EBC-3747-42C2-922E-80515745525B}"/>
                </a:ext>
              </a:extLst>
            </p:cNvPr>
            <p:cNvGrpSpPr/>
            <p:nvPr/>
          </p:nvGrpSpPr>
          <p:grpSpPr>
            <a:xfrm>
              <a:off x="3565874" y="4501726"/>
              <a:ext cx="2464024" cy="581898"/>
              <a:chOff x="3100168" y="5029168"/>
              <a:chExt cx="2464024" cy="581898"/>
            </a:xfrm>
          </p:grpSpPr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3435F5F3-2D98-4A7C-BFE8-AE8C2367DB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00168" y="5029168"/>
                <a:ext cx="2163638" cy="581898"/>
              </a:xfrm>
              <a:prstGeom prst="bentConnector3">
                <a:avLst>
                  <a:gd name="adj1" fmla="val -409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B87A4EC-936F-473F-B330-DC9A6E496603}"/>
                  </a:ext>
                </a:extLst>
              </p:cNvPr>
              <p:cNvGrpSpPr/>
              <p:nvPr/>
            </p:nvGrpSpPr>
            <p:grpSpPr>
              <a:xfrm>
                <a:off x="4874052" y="5410684"/>
                <a:ext cx="690140" cy="195856"/>
                <a:chOff x="6194154" y="5231015"/>
                <a:chExt cx="613573" cy="195856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CF53E91-948B-49C8-9881-68BF25A75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4154" y="5231015"/>
                  <a:ext cx="613573" cy="1189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13B22641-C80E-431A-8DB2-EEA571671833}"/>
                    </a:ext>
                  </a:extLst>
                </p:cNvPr>
                <p:cNvCxnSpPr/>
                <p:nvPr/>
              </p:nvCxnSpPr>
              <p:spPr>
                <a:xfrm>
                  <a:off x="6194154" y="5242907"/>
                  <a:ext cx="0" cy="17838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A623D24-78DA-4AA7-9CF4-16585540B542}"/>
                    </a:ext>
                  </a:extLst>
                </p:cNvPr>
                <p:cNvCxnSpPr/>
                <p:nvPr/>
              </p:nvCxnSpPr>
              <p:spPr>
                <a:xfrm>
                  <a:off x="6807727" y="5248490"/>
                  <a:ext cx="0" cy="17838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0EBECA-72F6-4F39-8B89-F6FF6CB4A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407" y="5049849"/>
                <a:ext cx="0" cy="37339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CBA99F2-4D84-4863-A5BB-707AA5AEBC3D}"/>
                </a:ext>
              </a:extLst>
            </p:cNvPr>
            <p:cNvSpPr/>
            <p:nvPr/>
          </p:nvSpPr>
          <p:spPr>
            <a:xfrm>
              <a:off x="5675916" y="5087317"/>
              <a:ext cx="603048" cy="2865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E33205F-2475-4C99-98C1-EB37D6E9C32A}"/>
                </a:ext>
              </a:extLst>
            </p:cNvPr>
            <p:cNvSpPr/>
            <p:nvPr/>
          </p:nvSpPr>
          <p:spPr>
            <a:xfrm>
              <a:off x="5072868" y="5087616"/>
              <a:ext cx="603048" cy="2894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954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35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9C1A40-8D9C-48D2-86C2-92A6727F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529" y="-44604"/>
            <a:ext cx="4257966" cy="3695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9F2C4-C8DA-4C4B-B4AC-DF76E40D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577" y="166684"/>
            <a:ext cx="4007988" cy="3262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79AA1-50D4-4515-8A0B-0BCF1EAA6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304" y="3538665"/>
            <a:ext cx="4018144" cy="33193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78AF01-0959-4EA6-8018-4D4CE70A7B43}"/>
              </a:ext>
            </a:extLst>
          </p:cNvPr>
          <p:cNvSpPr txBox="1">
            <a:spLocks/>
          </p:cNvSpPr>
          <p:nvPr/>
        </p:nvSpPr>
        <p:spPr>
          <a:xfrm>
            <a:off x="196242" y="2057400"/>
            <a:ext cx="2822379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rgbClr val="FFFFFF"/>
                </a:solidFill>
              </a:rPr>
              <a:t>Image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D4AEA-4DD3-48D9-8170-28B896878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274" y="3565645"/>
            <a:ext cx="4061471" cy="329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4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230948-DD3D-492A-8AC8-52ECA5D1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" y="1866623"/>
            <a:ext cx="11466741" cy="1475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BA47E-F7C1-44FC-A418-AAC72872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3" y="3521300"/>
            <a:ext cx="10859910" cy="1475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433CA7-4783-4E8B-804B-83D74D10FF58}"/>
              </a:ext>
            </a:extLst>
          </p:cNvPr>
          <p:cNvSpPr txBox="1"/>
          <p:nvPr/>
        </p:nvSpPr>
        <p:spPr>
          <a:xfrm>
            <a:off x="338667" y="259644"/>
            <a:ext cx="3021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data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E66CA-62C1-4834-A8FC-957C59E0BB96}"/>
              </a:ext>
            </a:extLst>
          </p:cNvPr>
          <p:cNvSpPr txBox="1"/>
          <p:nvPr/>
        </p:nvSpPr>
        <p:spPr>
          <a:xfrm>
            <a:off x="778933" y="1171492"/>
            <a:ext cx="1036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variable is the average percentage of volunteers’ responses to each question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1DF30-3C30-4D4C-AB56-A01ED080071B}"/>
              </a:ext>
            </a:extLst>
          </p:cNvPr>
          <p:cNvSpPr txBox="1"/>
          <p:nvPr/>
        </p:nvSpPr>
        <p:spPr>
          <a:xfrm>
            <a:off x="1318633" y="5420223"/>
            <a:ext cx="1007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original Kaggle competition focused on average MSE for each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project is changing these to </a:t>
            </a:r>
            <a:r>
              <a:rPr lang="en-US" sz="2400" dirty="0" err="1"/>
              <a:t>categoricals</a:t>
            </a:r>
            <a:r>
              <a:rPr lang="en-US" sz="2400" dirty="0"/>
              <a:t> and predicting the category</a:t>
            </a:r>
          </a:p>
        </p:txBody>
      </p:sp>
    </p:spTree>
    <p:extLst>
      <p:ext uri="{BB962C8B-B14F-4D97-AF65-F5344CB8AC3E}">
        <p14:creationId xmlns:p14="http://schemas.microsoft.com/office/powerpoint/2010/main" val="298210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9B18A3-E8E8-4298-84AE-93D7AB58A8F3}"/>
              </a:ext>
            </a:extLst>
          </p:cNvPr>
          <p:cNvSpPr txBox="1"/>
          <p:nvPr/>
        </p:nvSpPr>
        <p:spPr>
          <a:xfrm>
            <a:off x="561860" y="308472"/>
            <a:ext cx="299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wrangling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F938B9-B190-4146-82EB-190380399A25}"/>
              </a:ext>
            </a:extLst>
          </p:cNvPr>
          <p:cNvSpPr/>
          <p:nvPr/>
        </p:nvSpPr>
        <p:spPr>
          <a:xfrm>
            <a:off x="2589454" y="2574286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DE650F-9F74-4F9A-A42B-6A1116A6C5B1}"/>
              </a:ext>
            </a:extLst>
          </p:cNvPr>
          <p:cNvSpPr/>
          <p:nvPr/>
        </p:nvSpPr>
        <p:spPr>
          <a:xfrm>
            <a:off x="3616734" y="2898404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066686-14C1-46C9-96B2-E4D231AEB111}"/>
              </a:ext>
            </a:extLst>
          </p:cNvPr>
          <p:cNvSpPr/>
          <p:nvPr/>
        </p:nvSpPr>
        <p:spPr>
          <a:xfrm>
            <a:off x="3632761" y="4201040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C61B98-2448-4ED4-B232-AB8CBA27DC5F}"/>
              </a:ext>
            </a:extLst>
          </p:cNvPr>
          <p:cNvSpPr/>
          <p:nvPr/>
        </p:nvSpPr>
        <p:spPr>
          <a:xfrm>
            <a:off x="3554795" y="3887079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D25581-DE59-43AE-A338-5896C876D0FB}"/>
              </a:ext>
            </a:extLst>
          </p:cNvPr>
          <p:cNvSpPr/>
          <p:nvPr/>
        </p:nvSpPr>
        <p:spPr>
          <a:xfrm>
            <a:off x="3554795" y="3229147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A52846-7574-4CF5-8703-52D6C1ED85AA}"/>
              </a:ext>
            </a:extLst>
          </p:cNvPr>
          <p:cNvSpPr/>
          <p:nvPr/>
        </p:nvSpPr>
        <p:spPr>
          <a:xfrm>
            <a:off x="3621041" y="3525081"/>
            <a:ext cx="1053740" cy="2894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2B98E0-B567-4564-B2C6-E9D7D0660D2B}"/>
              </a:ext>
            </a:extLst>
          </p:cNvPr>
          <p:cNvSpPr/>
          <p:nvPr/>
        </p:nvSpPr>
        <p:spPr>
          <a:xfrm>
            <a:off x="2546453" y="4877288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71FB43-7B9C-44A0-8A1B-9E531E4AFB8C}"/>
              </a:ext>
            </a:extLst>
          </p:cNvPr>
          <p:cNvSpPr/>
          <p:nvPr/>
        </p:nvSpPr>
        <p:spPr>
          <a:xfrm>
            <a:off x="2546454" y="4520601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224210-6E4D-436A-9001-B87790B37E93}"/>
              </a:ext>
            </a:extLst>
          </p:cNvPr>
          <p:cNvGrpSpPr/>
          <p:nvPr/>
        </p:nvGrpSpPr>
        <p:grpSpPr>
          <a:xfrm>
            <a:off x="1462276" y="2203185"/>
            <a:ext cx="4204088" cy="2958387"/>
            <a:chOff x="1473665" y="2232552"/>
            <a:chExt cx="4204088" cy="29583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1781B0-3A6C-43C7-8DF4-DD8ECCE48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2717" y="2559722"/>
              <a:ext cx="4195036" cy="263121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AF9640-DB08-46A9-8A92-20C38675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665" y="2232552"/>
              <a:ext cx="4187528" cy="35668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7BF9312-2A9A-4783-BFE1-2B1D81639A10}"/>
              </a:ext>
            </a:extLst>
          </p:cNvPr>
          <p:cNvSpPr txBox="1"/>
          <p:nvPr/>
        </p:nvSpPr>
        <p:spPr>
          <a:xfrm>
            <a:off x="1352548" y="1126824"/>
            <a:ext cx="9286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Convert results of classes into </a:t>
            </a:r>
            <a:r>
              <a:rPr lang="en-US" sz="2800" dirty="0" err="1"/>
              <a:t>categoricals</a:t>
            </a:r>
            <a:r>
              <a:rPr lang="en-US" sz="2800" dirty="0"/>
              <a:t> – maximum value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49E96C7-0166-44BB-B5B2-F5D2738B94B1}"/>
              </a:ext>
            </a:extLst>
          </p:cNvPr>
          <p:cNvSpPr/>
          <p:nvPr/>
        </p:nvSpPr>
        <p:spPr>
          <a:xfrm>
            <a:off x="6058240" y="3414437"/>
            <a:ext cx="1252177" cy="258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F81F5C-7682-42DB-A715-07211DA0E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665" y="2187045"/>
            <a:ext cx="4270961" cy="3009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0BA37F-9A63-4704-933A-C503719B94F3}"/>
              </a:ext>
            </a:extLst>
          </p:cNvPr>
          <p:cNvSpPr txBox="1"/>
          <p:nvPr/>
        </p:nvSpPr>
        <p:spPr>
          <a:xfrm>
            <a:off x="2639366" y="1803075"/>
            <a:ext cx="85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A04E0-310B-428F-A028-33740E92462C}"/>
              </a:ext>
            </a:extLst>
          </p:cNvPr>
          <p:cNvSpPr txBox="1"/>
          <p:nvPr/>
        </p:nvSpPr>
        <p:spPr>
          <a:xfrm>
            <a:off x="3545209" y="1808579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4C7D23-211F-4CA2-A90A-CD6CAC7F9E53}"/>
              </a:ext>
            </a:extLst>
          </p:cNvPr>
          <p:cNvSpPr txBox="1"/>
          <p:nvPr/>
        </p:nvSpPr>
        <p:spPr>
          <a:xfrm>
            <a:off x="4553640" y="1815059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Non-galaxy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0D687-14BE-4B99-9198-EDFC39A6CC9A}"/>
              </a:ext>
            </a:extLst>
          </p:cNvPr>
          <p:cNvSpPr txBox="1"/>
          <p:nvPr/>
        </p:nvSpPr>
        <p:spPr>
          <a:xfrm>
            <a:off x="8689061" y="1796595"/>
            <a:ext cx="85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7EE91B-7E25-49C6-9F19-275FCF0A2198}"/>
              </a:ext>
            </a:extLst>
          </p:cNvPr>
          <p:cNvSpPr txBox="1"/>
          <p:nvPr/>
        </p:nvSpPr>
        <p:spPr>
          <a:xfrm>
            <a:off x="9594904" y="1802099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92644C-291F-4A6C-B2F6-D40DB2FA68BE}"/>
              </a:ext>
            </a:extLst>
          </p:cNvPr>
          <p:cNvSpPr txBox="1"/>
          <p:nvPr/>
        </p:nvSpPr>
        <p:spPr>
          <a:xfrm>
            <a:off x="10603335" y="1808579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Non-galaxy</a:t>
            </a:r>
          </a:p>
        </p:txBody>
      </p:sp>
    </p:spTree>
    <p:extLst>
      <p:ext uri="{BB962C8B-B14F-4D97-AF65-F5344CB8AC3E}">
        <p14:creationId xmlns:p14="http://schemas.microsoft.com/office/powerpoint/2010/main" val="42201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/>
      <p:bldP spid="27" grpId="0" animBg="1"/>
      <p:bldP spid="2" grpId="0"/>
      <p:bldP spid="3" grpId="0"/>
      <p:bldP spid="20" grpId="0"/>
      <p:bldP spid="21" grpId="0"/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99CD-10C0-4C5A-9F62-9EA77BD9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F1809-0870-49D5-8E31-8FE2EA64C2C5}"/>
              </a:ext>
            </a:extLst>
          </p:cNvPr>
          <p:cNvSpPr/>
          <p:nvPr/>
        </p:nvSpPr>
        <p:spPr>
          <a:xfrm>
            <a:off x="1552570" y="5487566"/>
            <a:ext cx="1049470" cy="91206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2747E-44E3-41C1-B5EC-EE6A6FEBB730}"/>
              </a:ext>
            </a:extLst>
          </p:cNvPr>
          <p:cNvSpPr/>
          <p:nvPr/>
        </p:nvSpPr>
        <p:spPr>
          <a:xfrm>
            <a:off x="3853302" y="2202784"/>
            <a:ext cx="774792" cy="70629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D0C4E-6D50-43B7-869A-1112E09895E6}"/>
              </a:ext>
            </a:extLst>
          </p:cNvPr>
          <p:cNvSpPr/>
          <p:nvPr/>
        </p:nvSpPr>
        <p:spPr>
          <a:xfrm>
            <a:off x="5970105" y="2369414"/>
            <a:ext cx="367314" cy="36731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-17000" r="-17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40F1BF31-5CAE-4D20-AB35-F56941AC5E8C}"/>
              </a:ext>
            </a:extLst>
          </p:cNvPr>
          <p:cNvSpPr/>
          <p:nvPr/>
        </p:nvSpPr>
        <p:spPr>
          <a:xfrm>
            <a:off x="7563908" y="2395734"/>
            <a:ext cx="367314" cy="36731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 descr="Upward trend">
            <a:extLst>
              <a:ext uri="{FF2B5EF4-FFF2-40B4-BE49-F238E27FC236}">
                <a16:creationId xmlns:a16="http://schemas.microsoft.com/office/drawing/2014/main" id="{9FE115A7-BE3E-492A-B809-8A553A1954C0}"/>
              </a:ext>
            </a:extLst>
          </p:cNvPr>
          <p:cNvSpPr/>
          <p:nvPr/>
        </p:nvSpPr>
        <p:spPr>
          <a:xfrm>
            <a:off x="9103676" y="2389292"/>
            <a:ext cx="367314" cy="36731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 descr="Warning">
            <a:extLst>
              <a:ext uri="{FF2B5EF4-FFF2-40B4-BE49-F238E27FC236}">
                <a16:creationId xmlns:a16="http://schemas.microsoft.com/office/drawing/2014/main" id="{695E027E-26CA-4AC9-80E8-073186BEA9D3}"/>
              </a:ext>
            </a:extLst>
          </p:cNvPr>
          <p:cNvSpPr/>
          <p:nvPr/>
        </p:nvSpPr>
        <p:spPr>
          <a:xfrm>
            <a:off x="10962131" y="2435157"/>
            <a:ext cx="367314" cy="367314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26016-C81A-402A-8084-55FA7B6CE8BC}"/>
              </a:ext>
            </a:extLst>
          </p:cNvPr>
          <p:cNvSpPr txBox="1"/>
          <p:nvPr/>
        </p:nvSpPr>
        <p:spPr>
          <a:xfrm>
            <a:off x="3463145" y="2951946"/>
            <a:ext cx="1555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Why </a:t>
            </a:r>
          </a:p>
          <a:p>
            <a:pPr algn="ctr"/>
            <a:r>
              <a:rPr lang="en-US" sz="2800" dirty="0"/>
              <a:t>Galaxies?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5E836-10D6-468B-BB5D-4BCB5C26FEF9}"/>
              </a:ext>
            </a:extLst>
          </p:cNvPr>
          <p:cNvSpPr txBox="1"/>
          <p:nvPr/>
        </p:nvSpPr>
        <p:spPr>
          <a:xfrm>
            <a:off x="5245116" y="2964795"/>
            <a:ext cx="1817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The </a:t>
            </a:r>
          </a:p>
          <a:p>
            <a:pPr algn="ctr"/>
            <a:r>
              <a:rPr lang="en-US" sz="2800" dirty="0"/>
              <a:t>question(s)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7FFF1-A0C4-4507-B236-D9E6B5A224B2}"/>
              </a:ext>
            </a:extLst>
          </p:cNvPr>
          <p:cNvSpPr txBox="1"/>
          <p:nvPr/>
        </p:nvSpPr>
        <p:spPr>
          <a:xfrm>
            <a:off x="7339197" y="2951946"/>
            <a:ext cx="943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</a:t>
            </a:r>
          </a:p>
          <a:p>
            <a:pPr algn="ctr"/>
            <a:r>
              <a:rPr lang="en-US" sz="2800" dirty="0"/>
              <a:t>fun!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DC2423-3DB4-4FCE-BFA9-EC8ECFDCA481}"/>
              </a:ext>
            </a:extLst>
          </p:cNvPr>
          <p:cNvSpPr txBox="1"/>
          <p:nvPr/>
        </p:nvSpPr>
        <p:spPr>
          <a:xfrm>
            <a:off x="8378687" y="2892001"/>
            <a:ext cx="1817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Selection/</a:t>
            </a:r>
          </a:p>
          <a:p>
            <a:pPr algn="ctr"/>
            <a:r>
              <a:rPr lang="en-US" sz="2400" dirty="0"/>
              <a:t>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8428B-AB4E-436A-85E3-18A0BBEFB287}"/>
              </a:ext>
            </a:extLst>
          </p:cNvPr>
          <p:cNvSpPr txBox="1"/>
          <p:nvPr/>
        </p:nvSpPr>
        <p:spPr>
          <a:xfrm>
            <a:off x="10312066" y="2938974"/>
            <a:ext cx="1667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Conclusion/</a:t>
            </a:r>
          </a:p>
          <a:p>
            <a:pPr algn="ctr"/>
            <a:r>
              <a:rPr lang="en-US" sz="240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7432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860" y="1891308"/>
            <a:ext cx="8579305" cy="2537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Multiple tests based on response percentages</a:t>
            </a:r>
          </a:p>
          <a:p>
            <a:r>
              <a:rPr lang="en-US" dirty="0"/>
              <a:t>Maximum value per category (entire dataset)</a:t>
            </a:r>
          </a:p>
          <a:p>
            <a:r>
              <a:rPr lang="en-US" dirty="0"/>
              <a:t>At least 50% average for one category</a:t>
            </a:r>
          </a:p>
          <a:p>
            <a:r>
              <a:rPr lang="en-US" dirty="0"/>
              <a:t>60%, 70%, 80%, 90%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85BDF-173F-47E0-AD81-A59B596ADB0D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More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413412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9B18A3-E8E8-4298-84AE-93D7AB58A8F3}"/>
              </a:ext>
            </a:extLst>
          </p:cNvPr>
          <p:cNvSpPr txBox="1"/>
          <p:nvPr/>
        </p:nvSpPr>
        <p:spPr>
          <a:xfrm>
            <a:off x="561860" y="308472"/>
            <a:ext cx="299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wrangling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F938B9-B190-4146-82EB-190380399A25}"/>
              </a:ext>
            </a:extLst>
          </p:cNvPr>
          <p:cNvSpPr/>
          <p:nvPr/>
        </p:nvSpPr>
        <p:spPr>
          <a:xfrm>
            <a:off x="2589454" y="3119037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066686-14C1-46C9-96B2-E4D231AEB111}"/>
              </a:ext>
            </a:extLst>
          </p:cNvPr>
          <p:cNvSpPr/>
          <p:nvPr/>
        </p:nvSpPr>
        <p:spPr>
          <a:xfrm>
            <a:off x="3632761" y="4745791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D25581-DE59-43AE-A338-5896C876D0FB}"/>
              </a:ext>
            </a:extLst>
          </p:cNvPr>
          <p:cNvSpPr/>
          <p:nvPr/>
        </p:nvSpPr>
        <p:spPr>
          <a:xfrm>
            <a:off x="3554795" y="3773898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A52846-7574-4CF5-8703-52D6C1ED85AA}"/>
              </a:ext>
            </a:extLst>
          </p:cNvPr>
          <p:cNvSpPr/>
          <p:nvPr/>
        </p:nvSpPr>
        <p:spPr>
          <a:xfrm>
            <a:off x="3616733" y="4065447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71FB43-7B9C-44A0-8A1B-9E531E4AFB8C}"/>
              </a:ext>
            </a:extLst>
          </p:cNvPr>
          <p:cNvSpPr/>
          <p:nvPr/>
        </p:nvSpPr>
        <p:spPr>
          <a:xfrm>
            <a:off x="2546454" y="5065352"/>
            <a:ext cx="1043307" cy="298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F9312-2A9A-4783-BFE1-2B1D81639A10}"/>
              </a:ext>
            </a:extLst>
          </p:cNvPr>
          <p:cNvSpPr txBox="1"/>
          <p:nvPr/>
        </p:nvSpPr>
        <p:spPr>
          <a:xfrm>
            <a:off x="1352548" y="1126824"/>
            <a:ext cx="9972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Convert results of classes into </a:t>
            </a:r>
            <a:r>
              <a:rPr lang="en-US" sz="2800" dirty="0" err="1"/>
              <a:t>categoricals</a:t>
            </a:r>
            <a:r>
              <a:rPr lang="en-US" sz="2800" dirty="0"/>
              <a:t> – 70% minimum result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Drop all rows where the highest value &lt; 70%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49E96C7-0166-44BB-B5B2-F5D2738B94B1}"/>
              </a:ext>
            </a:extLst>
          </p:cNvPr>
          <p:cNvSpPr/>
          <p:nvPr/>
        </p:nvSpPr>
        <p:spPr>
          <a:xfrm>
            <a:off x="6058240" y="3959188"/>
            <a:ext cx="1252177" cy="258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D4CD60-CA4A-496D-AC2F-A0E99884A8AC}"/>
              </a:ext>
            </a:extLst>
          </p:cNvPr>
          <p:cNvCxnSpPr>
            <a:cxnSpLocks/>
          </p:cNvCxnSpPr>
          <p:nvPr/>
        </p:nvCxnSpPr>
        <p:spPr>
          <a:xfrm>
            <a:off x="1433224" y="3613018"/>
            <a:ext cx="4162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609EA5-82E7-4F5D-B5A2-7477BC8AD0C4}"/>
              </a:ext>
            </a:extLst>
          </p:cNvPr>
          <p:cNvCxnSpPr>
            <a:cxnSpLocks/>
          </p:cNvCxnSpPr>
          <p:nvPr/>
        </p:nvCxnSpPr>
        <p:spPr>
          <a:xfrm>
            <a:off x="1453529" y="4584568"/>
            <a:ext cx="4162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DF3AB6-FFA9-40FF-8D2E-22407135818E}"/>
              </a:ext>
            </a:extLst>
          </p:cNvPr>
          <p:cNvCxnSpPr>
            <a:cxnSpLocks/>
          </p:cNvCxnSpPr>
          <p:nvPr/>
        </p:nvCxnSpPr>
        <p:spPr>
          <a:xfrm>
            <a:off x="1471324" y="5575168"/>
            <a:ext cx="41627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A7167A-BB35-4E0D-B733-58A9D17152C1}"/>
              </a:ext>
            </a:extLst>
          </p:cNvPr>
          <p:cNvGrpSpPr/>
          <p:nvPr/>
        </p:nvGrpSpPr>
        <p:grpSpPr>
          <a:xfrm>
            <a:off x="1409698" y="2743079"/>
            <a:ext cx="4195036" cy="2961960"/>
            <a:chOff x="1834289" y="3186861"/>
            <a:chExt cx="4195036" cy="296196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377DEF2-8054-4DAB-B32B-57BDEEE4C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289" y="3517604"/>
              <a:ext cx="4195036" cy="263121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023A484-D9D8-4014-B201-7AB13C05B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9386" y="3186861"/>
              <a:ext cx="4187528" cy="35668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E9B202-D13D-4B62-80E3-E6FD54A2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950" y="2990598"/>
            <a:ext cx="4162796" cy="19663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F823E-A0F6-4FDC-9453-9EA73FB303D4}"/>
              </a:ext>
            </a:extLst>
          </p:cNvPr>
          <p:cNvSpPr txBox="1"/>
          <p:nvPr/>
        </p:nvSpPr>
        <p:spPr>
          <a:xfrm>
            <a:off x="2546454" y="2338685"/>
            <a:ext cx="85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0EBB53-009B-4C9E-BA41-D64BF1DB2A73}"/>
              </a:ext>
            </a:extLst>
          </p:cNvPr>
          <p:cNvSpPr txBox="1"/>
          <p:nvPr/>
        </p:nvSpPr>
        <p:spPr>
          <a:xfrm>
            <a:off x="3452297" y="2344189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227826-6B64-47FF-9FED-9F63E25C53F7}"/>
              </a:ext>
            </a:extLst>
          </p:cNvPr>
          <p:cNvSpPr txBox="1"/>
          <p:nvPr/>
        </p:nvSpPr>
        <p:spPr>
          <a:xfrm>
            <a:off x="4460728" y="2350669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Non-galaxy</a:t>
            </a:r>
          </a:p>
        </p:txBody>
      </p:sp>
    </p:spTree>
    <p:extLst>
      <p:ext uri="{BB962C8B-B14F-4D97-AF65-F5344CB8AC3E}">
        <p14:creationId xmlns:p14="http://schemas.microsoft.com/office/powerpoint/2010/main" val="175340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17" grpId="0" animBg="1"/>
      <p:bldP spid="19" grpId="0" animBg="1"/>
      <p:bldP spid="27" grpId="0" animBg="1"/>
      <p:bldP spid="18" grpId="0"/>
      <p:bldP spid="20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 object, star, night, jumping&#10;&#10;Description automatically generated">
            <a:extLst>
              <a:ext uri="{FF2B5EF4-FFF2-40B4-BE49-F238E27FC236}">
                <a16:creationId xmlns:a16="http://schemas.microsoft.com/office/drawing/2014/main" id="{BBB09728-6696-4DC9-983C-465427C7B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94" y="1599706"/>
            <a:ext cx="3797730" cy="379773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5C1E323-9230-413C-8816-F30E1FA5546A}"/>
              </a:ext>
            </a:extLst>
          </p:cNvPr>
          <p:cNvSpPr/>
          <p:nvPr/>
        </p:nvSpPr>
        <p:spPr>
          <a:xfrm>
            <a:off x="5035148" y="3369361"/>
            <a:ext cx="1252177" cy="258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ADB92-77B0-4952-A730-87E401D422C8}"/>
              </a:ext>
            </a:extLst>
          </p:cNvPr>
          <p:cNvSpPr txBox="1"/>
          <p:nvPr/>
        </p:nvSpPr>
        <p:spPr>
          <a:xfrm rot="16200000">
            <a:off x="-95810" y="3236960"/>
            <a:ext cx="163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400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ACA82-B6B4-41CC-B92F-52876CCB9FEC}"/>
              </a:ext>
            </a:extLst>
          </p:cNvPr>
          <p:cNvSpPr txBox="1"/>
          <p:nvPr/>
        </p:nvSpPr>
        <p:spPr>
          <a:xfrm>
            <a:off x="2220254" y="5454672"/>
            <a:ext cx="1632306" cy="4756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400 pixels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980CC6-BEF0-4602-892F-F47925FDC985}"/>
              </a:ext>
            </a:extLst>
          </p:cNvPr>
          <p:cNvCxnSpPr/>
          <p:nvPr/>
        </p:nvCxnSpPr>
        <p:spPr>
          <a:xfrm>
            <a:off x="3985594" y="5721282"/>
            <a:ext cx="937930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6267ED-522E-48F3-AFEE-415125705E5F}"/>
              </a:ext>
            </a:extLst>
          </p:cNvPr>
          <p:cNvCxnSpPr>
            <a:cxnSpLocks/>
          </p:cNvCxnSpPr>
          <p:nvPr/>
        </p:nvCxnSpPr>
        <p:spPr>
          <a:xfrm flipH="1">
            <a:off x="1138033" y="5699688"/>
            <a:ext cx="949187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EB74D4-23D7-4930-BCCB-855CAC24875D}"/>
              </a:ext>
            </a:extLst>
          </p:cNvPr>
          <p:cNvCxnSpPr>
            <a:cxnSpLocks/>
          </p:cNvCxnSpPr>
          <p:nvPr/>
        </p:nvCxnSpPr>
        <p:spPr>
          <a:xfrm flipV="1">
            <a:off x="753795" y="1599707"/>
            <a:ext cx="0" cy="974008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4471AB-96B1-4948-BF41-DC5FBECFB61A}"/>
              </a:ext>
            </a:extLst>
          </p:cNvPr>
          <p:cNvCxnSpPr>
            <a:cxnSpLocks/>
          </p:cNvCxnSpPr>
          <p:nvPr/>
        </p:nvCxnSpPr>
        <p:spPr>
          <a:xfrm>
            <a:off x="763406" y="4370158"/>
            <a:ext cx="0" cy="1027278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77E105A-D4A1-47B3-9119-EDEF61895ED9}"/>
              </a:ext>
            </a:extLst>
          </p:cNvPr>
          <p:cNvSpPr/>
          <p:nvPr/>
        </p:nvSpPr>
        <p:spPr>
          <a:xfrm>
            <a:off x="7870245" y="3369361"/>
            <a:ext cx="1199350" cy="258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47A02-1B65-485B-AF2E-864A8CF1188B}"/>
              </a:ext>
            </a:extLst>
          </p:cNvPr>
          <p:cNvSpPr txBox="1"/>
          <p:nvPr/>
        </p:nvSpPr>
        <p:spPr>
          <a:xfrm>
            <a:off x="458732" y="281704"/>
            <a:ext cx="7736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Image wrangling with OpenCV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4644A8-984F-4567-96A5-B0BADE846434}"/>
              </a:ext>
            </a:extLst>
          </p:cNvPr>
          <p:cNvSpPr txBox="1"/>
          <p:nvPr/>
        </p:nvSpPr>
        <p:spPr>
          <a:xfrm>
            <a:off x="6877464" y="3937947"/>
            <a:ext cx="584815" cy="4756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100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865BED-926E-4281-82EF-28AC62D9E6CC}"/>
              </a:ext>
            </a:extLst>
          </p:cNvPr>
          <p:cNvCxnSpPr>
            <a:cxnSpLocks/>
          </p:cNvCxnSpPr>
          <p:nvPr/>
        </p:nvCxnSpPr>
        <p:spPr>
          <a:xfrm>
            <a:off x="7416139" y="4152078"/>
            <a:ext cx="244135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C703554-9D50-48C0-A21A-BE551E4EDD5C}"/>
              </a:ext>
            </a:extLst>
          </p:cNvPr>
          <p:cNvSpPr txBox="1"/>
          <p:nvPr/>
        </p:nvSpPr>
        <p:spPr>
          <a:xfrm rot="16200000">
            <a:off x="6184493" y="3178140"/>
            <a:ext cx="760834" cy="4756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A38C10-BC28-4367-8DEB-D00B4314C7E5}"/>
              </a:ext>
            </a:extLst>
          </p:cNvPr>
          <p:cNvSpPr txBox="1"/>
          <p:nvPr/>
        </p:nvSpPr>
        <p:spPr>
          <a:xfrm>
            <a:off x="1737269" y="5997212"/>
            <a:ext cx="259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Original image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661B4B-1B09-4BE5-87FD-567A4B793B68}"/>
              </a:ext>
            </a:extLst>
          </p:cNvPr>
          <p:cNvSpPr txBox="1"/>
          <p:nvPr/>
        </p:nvSpPr>
        <p:spPr>
          <a:xfrm>
            <a:off x="9180877" y="4072221"/>
            <a:ext cx="973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Crop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EE091D-7792-4116-B5DA-B57EA894FAE4}"/>
              </a:ext>
            </a:extLst>
          </p:cNvPr>
          <p:cNvSpPr txBox="1"/>
          <p:nvPr/>
        </p:nvSpPr>
        <p:spPr>
          <a:xfrm>
            <a:off x="6566995" y="4343356"/>
            <a:ext cx="1214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Resize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88BAA8-A182-4A92-88DC-396D34454D44}"/>
              </a:ext>
            </a:extLst>
          </p:cNvPr>
          <p:cNvSpPr txBox="1"/>
          <p:nvPr/>
        </p:nvSpPr>
        <p:spPr>
          <a:xfrm>
            <a:off x="6977020" y="5475102"/>
            <a:ext cx="4209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Cut processing by 98.5%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EB85C0D-EF2E-47BE-9D3B-E286F2276245}"/>
              </a:ext>
            </a:extLst>
          </p:cNvPr>
          <p:cNvSpPr/>
          <p:nvPr/>
        </p:nvSpPr>
        <p:spPr>
          <a:xfrm>
            <a:off x="1737108" y="5997211"/>
            <a:ext cx="259859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6B0CA43-FCB2-489E-81DF-55A9340152F0}"/>
              </a:ext>
            </a:extLst>
          </p:cNvPr>
          <p:cNvSpPr/>
          <p:nvPr/>
        </p:nvSpPr>
        <p:spPr>
          <a:xfrm>
            <a:off x="9192146" y="4092124"/>
            <a:ext cx="973152" cy="5435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5078F6-1410-4E43-8379-C4EAE5958AA1}"/>
              </a:ext>
            </a:extLst>
          </p:cNvPr>
          <p:cNvSpPr/>
          <p:nvPr/>
        </p:nvSpPr>
        <p:spPr>
          <a:xfrm>
            <a:off x="6544279" y="4358434"/>
            <a:ext cx="1259966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C194B29-CC25-40A8-A499-BD60697C2707}"/>
              </a:ext>
            </a:extLst>
          </p:cNvPr>
          <p:cNvCxnSpPr>
            <a:cxnSpLocks/>
          </p:cNvCxnSpPr>
          <p:nvPr/>
        </p:nvCxnSpPr>
        <p:spPr>
          <a:xfrm>
            <a:off x="6544279" y="3741624"/>
            <a:ext cx="0" cy="242551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87F749-E66D-4B0E-905F-F3AE7B7FD7D3}"/>
              </a:ext>
            </a:extLst>
          </p:cNvPr>
          <p:cNvCxnSpPr>
            <a:cxnSpLocks/>
          </p:cNvCxnSpPr>
          <p:nvPr/>
        </p:nvCxnSpPr>
        <p:spPr>
          <a:xfrm flipV="1">
            <a:off x="6531588" y="3015954"/>
            <a:ext cx="0" cy="250354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4B4F9DD-57CE-4AB5-A9E4-68826DA6EF50}"/>
              </a:ext>
            </a:extLst>
          </p:cNvPr>
          <p:cNvCxnSpPr>
            <a:cxnSpLocks/>
          </p:cNvCxnSpPr>
          <p:nvPr/>
        </p:nvCxnSpPr>
        <p:spPr>
          <a:xfrm flipH="1">
            <a:off x="6683132" y="4148788"/>
            <a:ext cx="240471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A picture containing outdoor object, star, night, jumping&#10;&#10;Description automatically generated">
            <a:extLst>
              <a:ext uri="{FF2B5EF4-FFF2-40B4-BE49-F238E27FC236}">
                <a16:creationId xmlns:a16="http://schemas.microsoft.com/office/drawing/2014/main" id="{D9D7A2C7-6CB7-4B3F-8BA2-82BD2C841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10" y="3035818"/>
            <a:ext cx="927431" cy="927431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FCFE5D0-2A98-4634-ACB3-6AE9D75B08B6}"/>
              </a:ext>
            </a:extLst>
          </p:cNvPr>
          <p:cNvSpPr/>
          <p:nvPr/>
        </p:nvSpPr>
        <p:spPr>
          <a:xfrm>
            <a:off x="6977020" y="3326250"/>
            <a:ext cx="376698" cy="362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EFEBB-10FD-4835-80F5-95CAA56B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974" y="3290414"/>
            <a:ext cx="495203" cy="47565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7BD8BE-A7D1-40C5-9737-FD719CFEE08D}"/>
              </a:ext>
            </a:extLst>
          </p:cNvPr>
          <p:cNvSpPr txBox="1"/>
          <p:nvPr/>
        </p:nvSpPr>
        <p:spPr>
          <a:xfrm>
            <a:off x="9445948" y="3700119"/>
            <a:ext cx="584815" cy="4756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27EA2B-0ED9-4A5C-99A8-BA959662934C}"/>
              </a:ext>
            </a:extLst>
          </p:cNvPr>
          <p:cNvSpPr txBox="1"/>
          <p:nvPr/>
        </p:nvSpPr>
        <p:spPr>
          <a:xfrm rot="16200000">
            <a:off x="8927006" y="3123379"/>
            <a:ext cx="760834" cy="4756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9797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7" grpId="0"/>
      <p:bldP spid="28" grpId="0" animBg="1"/>
      <p:bldP spid="45" grpId="0"/>
      <p:bldP spid="48" grpId="0"/>
      <p:bldP spid="56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72" grpId="0" animBg="1"/>
      <p:bldP spid="38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459" y="1038546"/>
            <a:ext cx="8911541" cy="51088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Modeling data</a:t>
            </a:r>
          </a:p>
          <a:p>
            <a:pPr lvl="1"/>
            <a:r>
              <a:rPr lang="en-US" dirty="0"/>
              <a:t>Training:  40K images</a:t>
            </a:r>
          </a:p>
          <a:p>
            <a:pPr lvl="1"/>
            <a:r>
              <a:rPr lang="en-US" dirty="0"/>
              <a:t>Validation: 10K images</a:t>
            </a:r>
          </a:p>
          <a:p>
            <a:pPr lvl="1"/>
            <a:r>
              <a:rPr lang="en-US" dirty="0"/>
              <a:t>Testing: 10K images</a:t>
            </a:r>
          </a:p>
          <a:p>
            <a:r>
              <a:rPr lang="en-US" dirty="0"/>
              <a:t>Data conversion</a:t>
            </a:r>
          </a:p>
          <a:p>
            <a:pPr lvl="1"/>
            <a:r>
              <a:rPr lang="en-US" dirty="0"/>
              <a:t>OpenCV to convert the images to arrays</a:t>
            </a:r>
          </a:p>
          <a:p>
            <a:pPr lvl="1"/>
            <a:r>
              <a:rPr lang="en-US" dirty="0"/>
              <a:t>Pickled the image arrays once captured </a:t>
            </a:r>
          </a:p>
          <a:p>
            <a:pPr lvl="2"/>
            <a:r>
              <a:rPr lang="en-US" dirty="0"/>
              <a:t>0.3 seconds vs. 6 minutes</a:t>
            </a:r>
          </a:p>
          <a:p>
            <a:pPr lvl="2"/>
            <a:r>
              <a:rPr lang="en-US" dirty="0"/>
              <a:t>No need to read and process every image every time</a:t>
            </a:r>
          </a:p>
          <a:p>
            <a:r>
              <a:rPr lang="en-US" dirty="0"/>
              <a:t>Convert all values in solutions file to </a:t>
            </a:r>
            <a:r>
              <a:rPr lang="en-US" dirty="0" err="1"/>
              <a:t>categoricals</a:t>
            </a:r>
            <a:endParaRPr lang="en-US" dirty="0"/>
          </a:p>
          <a:p>
            <a:r>
              <a:rPr lang="en-US" dirty="0"/>
              <a:t>Compared 2 neural network models using TensorFlow/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Multi-Layer Perceptron (MLP)</a:t>
            </a:r>
          </a:p>
          <a:p>
            <a:pPr lvl="1"/>
            <a:r>
              <a:rPr lang="en-US" dirty="0"/>
              <a:t>Convolutional</a:t>
            </a:r>
          </a:p>
          <a:p>
            <a:r>
              <a:rPr lang="en-US" dirty="0"/>
              <a:t>Both performed well in initial tests</a:t>
            </a:r>
          </a:p>
          <a:p>
            <a:pPr lvl="1"/>
            <a:r>
              <a:rPr lang="en-US" dirty="0"/>
              <a:t>Convolutional, although slower, on average was about 5% better</a:t>
            </a:r>
          </a:p>
          <a:p>
            <a:pPr lvl="1"/>
            <a:r>
              <a:rPr lang="en-US" dirty="0"/>
              <a:t>Go with convolutional and tweak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78AF01-0959-4EA6-8018-4D4CE70A7B43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Modeling approach</a:t>
            </a:r>
          </a:p>
        </p:txBody>
      </p:sp>
    </p:spTree>
    <p:extLst>
      <p:ext uri="{BB962C8B-B14F-4D97-AF65-F5344CB8AC3E}">
        <p14:creationId xmlns:p14="http://schemas.microsoft.com/office/powerpoint/2010/main" val="29902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441" y="1220905"/>
            <a:ext cx="8887093" cy="53389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parameters</a:t>
            </a:r>
          </a:p>
          <a:p>
            <a:pPr lvl="1"/>
            <a:r>
              <a:rPr lang="en-US" dirty="0"/>
              <a:t>Optimizers:  </a:t>
            </a:r>
            <a:r>
              <a:rPr lang="en-US" dirty="0" err="1"/>
              <a:t>RMSProp</a:t>
            </a:r>
            <a:r>
              <a:rPr lang="en-US" dirty="0"/>
              <a:t>, SGD, Adam,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Adadelta</a:t>
            </a:r>
            <a:r>
              <a:rPr lang="en-US" dirty="0"/>
              <a:t>, Adam, </a:t>
            </a:r>
            <a:r>
              <a:rPr lang="en-US" dirty="0" err="1"/>
              <a:t>Adamax</a:t>
            </a:r>
            <a:endParaRPr lang="en-US" dirty="0"/>
          </a:p>
          <a:p>
            <a:pPr lvl="1"/>
            <a:r>
              <a:rPr lang="en-US" dirty="0"/>
              <a:t>Loss function:  Categorical </a:t>
            </a:r>
            <a:r>
              <a:rPr lang="en-US" dirty="0" err="1"/>
              <a:t>Crossentropy</a:t>
            </a:r>
            <a:r>
              <a:rPr lang="en-US" dirty="0"/>
              <a:t> (standard)</a:t>
            </a:r>
          </a:p>
          <a:p>
            <a:pPr lvl="1"/>
            <a:r>
              <a:rPr lang="en-US" dirty="0"/>
              <a:t>Number of Epochs</a:t>
            </a:r>
          </a:p>
          <a:p>
            <a:pPr lvl="2"/>
            <a:r>
              <a:rPr lang="en-US" dirty="0"/>
              <a:t>Trained between 5 and 60 epochs for analysis</a:t>
            </a:r>
          </a:p>
          <a:p>
            <a:pPr lvl="2"/>
            <a:r>
              <a:rPr lang="en-US" dirty="0"/>
              <a:t>Used </a:t>
            </a:r>
            <a:r>
              <a:rPr lang="en-US" dirty="0" err="1"/>
              <a:t>EarlyStopping</a:t>
            </a:r>
            <a:r>
              <a:rPr lang="en-US" dirty="0"/>
              <a:t> technique (stop training after 4 epochs of no improvement)</a:t>
            </a:r>
          </a:p>
          <a:p>
            <a:pPr lvl="2"/>
            <a:r>
              <a:rPr lang="en-US" dirty="0"/>
              <a:t>20 epochs on average before model stopped improving</a:t>
            </a:r>
          </a:p>
          <a:p>
            <a:pPr lvl="1"/>
            <a:r>
              <a:rPr lang="en-US" dirty="0"/>
              <a:t>Neurons/layer</a:t>
            </a:r>
          </a:p>
          <a:p>
            <a:pPr lvl="2"/>
            <a:r>
              <a:rPr lang="en-US" dirty="0"/>
              <a:t>Start with 32 or 64, and double in size</a:t>
            </a:r>
          </a:p>
          <a:p>
            <a:pPr lvl="2"/>
            <a:r>
              <a:rPr lang="en-US" dirty="0"/>
              <a:t>Little difference—in fact, starting with 64 sometimes gave worse results and took MUCH longer to run</a:t>
            </a:r>
          </a:p>
          <a:p>
            <a:pPr lvl="1"/>
            <a:r>
              <a:rPr lang="en-US" dirty="0"/>
              <a:t>Number of layers</a:t>
            </a:r>
          </a:p>
          <a:p>
            <a:pPr lvl="2"/>
            <a:r>
              <a:rPr lang="en-US" dirty="0"/>
              <a:t>Simple 3-layer</a:t>
            </a:r>
          </a:p>
          <a:p>
            <a:pPr lvl="2"/>
            <a:r>
              <a:rPr lang="en-US" dirty="0"/>
              <a:t>VGG-16-like technique (multiple convolutional layers and </a:t>
            </a:r>
            <a:r>
              <a:rPr lang="en-US" dirty="0" err="1"/>
              <a:t>maxpooling</a:t>
            </a:r>
            <a:r>
              <a:rPr lang="en-US" dirty="0"/>
              <a:t> layers)</a:t>
            </a:r>
          </a:p>
          <a:p>
            <a:pPr lvl="1"/>
            <a:r>
              <a:rPr lang="en-US" dirty="0"/>
              <a:t>Batch-size</a:t>
            </a:r>
          </a:p>
          <a:p>
            <a:pPr lvl="2"/>
            <a:r>
              <a:rPr lang="en-US" dirty="0"/>
              <a:t>64 or 128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9BD853-8DBB-4A61-BD64-EABFCD8A57D9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06169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441" y="1220905"/>
            <a:ext cx="8887093" cy="5338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Final model</a:t>
            </a:r>
          </a:p>
          <a:p>
            <a:pPr lvl="1"/>
            <a:r>
              <a:rPr lang="en-US" dirty="0"/>
              <a:t>Optimizer:  </a:t>
            </a:r>
            <a:r>
              <a:rPr lang="en-US" dirty="0" err="1"/>
              <a:t>Adamax</a:t>
            </a:r>
            <a:endParaRPr lang="en-US" dirty="0"/>
          </a:p>
          <a:p>
            <a:pPr lvl="1"/>
            <a:r>
              <a:rPr lang="en-US" dirty="0"/>
              <a:t>Number of Epochs:  Early Stopping (usually around 20)</a:t>
            </a:r>
          </a:p>
          <a:p>
            <a:pPr lvl="1"/>
            <a:r>
              <a:rPr lang="en-US" dirty="0"/>
              <a:t>Batch size: 64</a:t>
            </a:r>
          </a:p>
          <a:p>
            <a:pPr lvl="1"/>
            <a:r>
              <a:rPr lang="en-US" dirty="0"/>
              <a:t>VGG-16 like technique</a:t>
            </a:r>
          </a:p>
          <a:p>
            <a:pPr lvl="2"/>
            <a:r>
              <a:rPr lang="en-US" dirty="0"/>
              <a:t>2 layers of 32, </a:t>
            </a:r>
            <a:r>
              <a:rPr lang="en-US" dirty="0" err="1"/>
              <a:t>maxpool</a:t>
            </a:r>
            <a:r>
              <a:rPr lang="en-US" dirty="0"/>
              <a:t>, drop 0.2</a:t>
            </a:r>
          </a:p>
          <a:p>
            <a:pPr lvl="2"/>
            <a:r>
              <a:rPr lang="en-US" dirty="0"/>
              <a:t>3 layers of 64, </a:t>
            </a:r>
            <a:r>
              <a:rPr lang="en-US" dirty="0" err="1"/>
              <a:t>maxpool</a:t>
            </a:r>
            <a:r>
              <a:rPr lang="en-US" dirty="0"/>
              <a:t>, drop 0.2</a:t>
            </a:r>
          </a:p>
          <a:p>
            <a:pPr lvl="2"/>
            <a:r>
              <a:rPr lang="en-US" dirty="0"/>
              <a:t>4 layers of 128, </a:t>
            </a:r>
            <a:r>
              <a:rPr lang="en-US" dirty="0" err="1"/>
              <a:t>maxpool</a:t>
            </a:r>
            <a:r>
              <a:rPr lang="en-US" dirty="0"/>
              <a:t>, drop 0.2</a:t>
            </a:r>
          </a:p>
          <a:p>
            <a:pPr lvl="2"/>
            <a:r>
              <a:rPr lang="en-US" dirty="0"/>
              <a:t>Flatten, then dense layer of 256, drop 0.5</a:t>
            </a:r>
          </a:p>
          <a:p>
            <a:pPr lvl="2"/>
            <a:r>
              <a:rPr lang="en-US" dirty="0"/>
              <a:t>Dense layer of number of categories predicted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9BD853-8DBB-4A61-BD64-EABFCD8A57D9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99468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131" y="1252330"/>
            <a:ext cx="8014252" cy="50119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Maximum response per category</a:t>
            </a:r>
          </a:p>
          <a:p>
            <a:r>
              <a:rPr lang="en-US" dirty="0"/>
              <a:t>First level (smooth/features/non-galaxy)</a:t>
            </a:r>
          </a:p>
          <a:p>
            <a:pPr lvl="1"/>
            <a:r>
              <a:rPr lang="en-US" dirty="0"/>
              <a:t>Train images: 40,000    Val: 10,000    Test: 10,000</a:t>
            </a:r>
          </a:p>
          <a:p>
            <a:pPr lvl="1"/>
            <a:r>
              <a:rPr lang="en-US" dirty="0"/>
              <a:t>Validation: 87.0 %</a:t>
            </a:r>
          </a:p>
          <a:p>
            <a:pPr lvl="1"/>
            <a:r>
              <a:rPr lang="en-US" dirty="0"/>
              <a:t>Test: 86.3%</a:t>
            </a:r>
          </a:p>
          <a:p>
            <a:r>
              <a:rPr lang="en-US" dirty="0"/>
              <a:t>Second level (1. edge-on/not-edge-on; 2. how round)</a:t>
            </a:r>
          </a:p>
          <a:p>
            <a:pPr lvl="1"/>
            <a:r>
              <a:rPr lang="en-US" dirty="0"/>
              <a:t>Train images: 40,000   Val: 10,000    Test: 10,000</a:t>
            </a:r>
          </a:p>
          <a:p>
            <a:pPr lvl="1"/>
            <a:r>
              <a:rPr lang="en-US" dirty="0"/>
              <a:t>Validation: 76.1%</a:t>
            </a:r>
          </a:p>
          <a:p>
            <a:pPr lvl="1"/>
            <a:r>
              <a:rPr lang="en-US" dirty="0"/>
              <a:t>Test: 76.0%</a:t>
            </a:r>
          </a:p>
          <a:p>
            <a:r>
              <a:rPr lang="en-US" dirty="0"/>
              <a:t>Third level (spiral/non-spiral)</a:t>
            </a:r>
          </a:p>
          <a:p>
            <a:pPr lvl="1"/>
            <a:r>
              <a:rPr lang="en-US" dirty="0"/>
              <a:t>Train images: 40,000    Val: 10,000   Test: 10,000</a:t>
            </a:r>
          </a:p>
          <a:p>
            <a:pPr lvl="1"/>
            <a:r>
              <a:rPr lang="en-US" dirty="0"/>
              <a:t>Validation: 62.6%</a:t>
            </a:r>
          </a:p>
          <a:p>
            <a:pPr lvl="1"/>
            <a:r>
              <a:rPr lang="en-US" dirty="0"/>
              <a:t>Test: 62.6%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85BDF-173F-47E0-AD81-A59B596ADB0D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911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131" y="1252330"/>
            <a:ext cx="8014252" cy="50119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At least 50% response per category</a:t>
            </a:r>
          </a:p>
          <a:p>
            <a:r>
              <a:rPr lang="en-US" dirty="0"/>
              <a:t>First level (smooth/features/non-galaxy)</a:t>
            </a:r>
          </a:p>
          <a:p>
            <a:pPr lvl="1"/>
            <a:r>
              <a:rPr lang="en-US" dirty="0"/>
              <a:t>Train images: 39,010    Val: 9,719    Test: 9,744</a:t>
            </a:r>
          </a:p>
          <a:p>
            <a:pPr lvl="1"/>
            <a:r>
              <a:rPr lang="en-US" dirty="0"/>
              <a:t>Validation: 86.2%</a:t>
            </a:r>
          </a:p>
          <a:p>
            <a:pPr lvl="1"/>
            <a:r>
              <a:rPr lang="en-US" dirty="0"/>
              <a:t>Test: 85.9%</a:t>
            </a:r>
          </a:p>
          <a:p>
            <a:r>
              <a:rPr lang="en-US" dirty="0"/>
              <a:t>Second level (1. edge-on/not-edge-on; 2. how round)</a:t>
            </a:r>
          </a:p>
          <a:p>
            <a:pPr lvl="1"/>
            <a:r>
              <a:rPr lang="en-US" dirty="0"/>
              <a:t>Train images: 38,970    Val: 9,704    Test: 9,735</a:t>
            </a:r>
          </a:p>
          <a:p>
            <a:pPr lvl="1"/>
            <a:r>
              <a:rPr lang="en-US" dirty="0"/>
              <a:t>Validation: 79.4%</a:t>
            </a:r>
          </a:p>
          <a:p>
            <a:pPr lvl="1"/>
            <a:r>
              <a:rPr lang="en-US" dirty="0"/>
              <a:t>Test: 79.4%</a:t>
            </a:r>
          </a:p>
          <a:p>
            <a:r>
              <a:rPr lang="en-US" dirty="0"/>
              <a:t>Third level (spiral/non-spiral)</a:t>
            </a:r>
          </a:p>
          <a:p>
            <a:pPr lvl="1"/>
            <a:r>
              <a:rPr lang="en-US" dirty="0"/>
              <a:t>Train images: 27,348    Val: 6,897   Test: 6,869</a:t>
            </a:r>
          </a:p>
          <a:p>
            <a:pPr lvl="1"/>
            <a:r>
              <a:rPr lang="en-US" dirty="0"/>
              <a:t>Validation: 72.6%</a:t>
            </a:r>
          </a:p>
          <a:p>
            <a:pPr lvl="1"/>
            <a:r>
              <a:rPr lang="en-US" dirty="0"/>
              <a:t>Test: 72.0%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85BDF-173F-47E0-AD81-A59B596ADB0D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3308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131" y="1252330"/>
            <a:ext cx="8014252" cy="50119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At least 60% response per category</a:t>
            </a:r>
          </a:p>
          <a:p>
            <a:r>
              <a:rPr lang="en-US" dirty="0"/>
              <a:t>First level (smooth/features/non-galaxy)</a:t>
            </a:r>
          </a:p>
          <a:p>
            <a:pPr lvl="1"/>
            <a:r>
              <a:rPr lang="en-US" dirty="0"/>
              <a:t>Train images: 31,485    Val: 7,881    Test: 7,884</a:t>
            </a:r>
          </a:p>
          <a:p>
            <a:pPr lvl="1"/>
            <a:r>
              <a:rPr lang="en-US" dirty="0"/>
              <a:t>Validation: 91.2%</a:t>
            </a:r>
          </a:p>
          <a:p>
            <a:pPr lvl="1"/>
            <a:r>
              <a:rPr lang="en-US" dirty="0"/>
              <a:t>Test: 91.3%</a:t>
            </a:r>
          </a:p>
          <a:p>
            <a:r>
              <a:rPr lang="en-US" dirty="0"/>
              <a:t>Second level (1. edge-on/not-edge-on; 2. how round)</a:t>
            </a:r>
          </a:p>
          <a:p>
            <a:pPr lvl="1"/>
            <a:r>
              <a:rPr lang="en-US" dirty="0"/>
              <a:t>Train images: 28,940    Val: 7,281    Test: 7,241</a:t>
            </a:r>
          </a:p>
          <a:p>
            <a:pPr lvl="1"/>
            <a:r>
              <a:rPr lang="en-US" dirty="0"/>
              <a:t>Validation: 87.6%</a:t>
            </a:r>
          </a:p>
          <a:p>
            <a:pPr lvl="1"/>
            <a:r>
              <a:rPr lang="en-US" dirty="0"/>
              <a:t>Test: 87.3%</a:t>
            </a:r>
          </a:p>
          <a:p>
            <a:r>
              <a:rPr lang="en-US" dirty="0"/>
              <a:t>Third level (spiral/non-spiral)</a:t>
            </a:r>
          </a:p>
          <a:p>
            <a:pPr lvl="1"/>
            <a:r>
              <a:rPr lang="en-US" dirty="0"/>
              <a:t>Train images: 27,348    Val: 6,897   Test: 6,869</a:t>
            </a:r>
          </a:p>
          <a:p>
            <a:pPr lvl="1"/>
            <a:r>
              <a:rPr lang="en-US" dirty="0"/>
              <a:t>Validation: 78.5%</a:t>
            </a:r>
          </a:p>
          <a:p>
            <a:pPr lvl="1"/>
            <a:r>
              <a:rPr lang="en-US" dirty="0"/>
              <a:t>Test: 77.8%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85BDF-173F-47E0-AD81-A59B596ADB0D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134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131" y="1252330"/>
            <a:ext cx="8014252" cy="50119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At least 70% response per category</a:t>
            </a:r>
          </a:p>
          <a:p>
            <a:r>
              <a:rPr lang="en-US" dirty="0"/>
              <a:t>First level (smooth/features/non-galaxy)</a:t>
            </a:r>
          </a:p>
          <a:p>
            <a:pPr lvl="1"/>
            <a:r>
              <a:rPr lang="en-US" dirty="0"/>
              <a:t>Train images: 23,882    Val: 5,950   Test: 5,983</a:t>
            </a:r>
          </a:p>
          <a:p>
            <a:pPr lvl="1"/>
            <a:r>
              <a:rPr lang="en-US" dirty="0"/>
              <a:t>Validation: 96%</a:t>
            </a:r>
          </a:p>
          <a:p>
            <a:pPr lvl="1"/>
            <a:r>
              <a:rPr lang="en-US" dirty="0"/>
              <a:t>Test: 95.8%</a:t>
            </a:r>
          </a:p>
          <a:p>
            <a:r>
              <a:rPr lang="en-US" dirty="0"/>
              <a:t>Second level (1. edge-on/not-edge-on; 2. how round)</a:t>
            </a:r>
          </a:p>
          <a:p>
            <a:pPr lvl="1"/>
            <a:r>
              <a:rPr lang="en-US" dirty="0"/>
              <a:t>Train images: 20,173    Val: 5,028    Test: 5,026</a:t>
            </a:r>
          </a:p>
          <a:p>
            <a:pPr lvl="1"/>
            <a:r>
              <a:rPr lang="en-US" dirty="0"/>
              <a:t>Validation: 93.4%</a:t>
            </a:r>
          </a:p>
          <a:p>
            <a:pPr lvl="1"/>
            <a:r>
              <a:rPr lang="en-US" dirty="0"/>
              <a:t>Test: 94%</a:t>
            </a:r>
          </a:p>
          <a:p>
            <a:r>
              <a:rPr lang="en-US" dirty="0"/>
              <a:t>Third level (spiral/non-spiral)</a:t>
            </a:r>
          </a:p>
          <a:p>
            <a:pPr lvl="1"/>
            <a:r>
              <a:rPr lang="en-US" dirty="0"/>
              <a:t>Train images: 18,709    Val: 4,686    Test: 4,661</a:t>
            </a:r>
          </a:p>
          <a:p>
            <a:pPr lvl="1"/>
            <a:r>
              <a:rPr lang="en-US" dirty="0"/>
              <a:t>Validation: 82.3%</a:t>
            </a:r>
          </a:p>
          <a:p>
            <a:pPr lvl="1"/>
            <a:r>
              <a:rPr lang="en-US" dirty="0"/>
              <a:t>Test: 83.3%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85BDF-173F-47E0-AD81-A59B596ADB0D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4669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1C2EED-A3BB-430E-B8C1-53555058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94" y="804334"/>
            <a:ext cx="6387102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galaxies?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CC534B-6E49-4A9A-8A6E-2B7ED53EB523}"/>
              </a:ext>
            </a:extLst>
          </p:cNvPr>
          <p:cNvSpPr txBox="1">
            <a:spLocks/>
          </p:cNvSpPr>
          <p:nvPr/>
        </p:nvSpPr>
        <p:spPr>
          <a:xfrm>
            <a:off x="547125" y="2612166"/>
            <a:ext cx="6768075" cy="2939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50</a:t>
            </a:r>
            <a:r>
              <a:rPr lang="en-US" sz="2000" baseline="30000" dirty="0"/>
              <a:t>th</a:t>
            </a:r>
            <a:r>
              <a:rPr lang="en-US" sz="2000" dirty="0"/>
              <a:t> anniversary of Apollo 11, so I felt compelled to do something space-themed</a:t>
            </a:r>
          </a:p>
          <a:p>
            <a:r>
              <a:rPr lang="en-US" sz="2000" dirty="0"/>
              <a:t>Space buff since I was a kid</a:t>
            </a:r>
          </a:p>
          <a:p>
            <a:pPr lvl="1"/>
            <a:r>
              <a:rPr lang="en-US" sz="2000" dirty="0"/>
              <a:t>Barely remember the landing</a:t>
            </a:r>
          </a:p>
          <a:p>
            <a:r>
              <a:rPr lang="en-US" sz="2000" dirty="0"/>
              <a:t>I was a short-term member of the Galaxy Zoo project when first introduced 12 years ago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Image result for apollo 11 images">
            <a:extLst>
              <a:ext uri="{FF2B5EF4-FFF2-40B4-BE49-F238E27FC236}">
                <a16:creationId xmlns:a16="http://schemas.microsoft.com/office/drawing/2014/main" id="{4BEC27AF-70A5-40A6-9C81-6049AAF1E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r="24143" b="-2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Image result for apollo 11 images">
            <a:extLst>
              <a:ext uri="{FF2B5EF4-FFF2-40B4-BE49-F238E27FC236}">
                <a16:creationId xmlns:a16="http://schemas.microsoft.com/office/drawing/2014/main" id="{E0EC670B-E31E-4A4D-BA2E-12969447B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1" r="-2" b="7172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48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131" y="1252330"/>
            <a:ext cx="8014252" cy="50119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At least 80% response per category</a:t>
            </a:r>
          </a:p>
          <a:p>
            <a:r>
              <a:rPr lang="en-US" dirty="0"/>
              <a:t>First level (smooth/features/non-galaxy)</a:t>
            </a:r>
          </a:p>
          <a:p>
            <a:pPr lvl="1"/>
            <a:r>
              <a:rPr lang="en-US" dirty="0"/>
              <a:t>Train images: 15,179    Val: 3,980    Test: 3,927</a:t>
            </a:r>
          </a:p>
          <a:p>
            <a:pPr lvl="1"/>
            <a:r>
              <a:rPr lang="en-US" dirty="0"/>
              <a:t>Validation: 97.5%</a:t>
            </a:r>
          </a:p>
          <a:p>
            <a:pPr lvl="1"/>
            <a:r>
              <a:rPr lang="en-US" dirty="0"/>
              <a:t>Test: 97.7%</a:t>
            </a:r>
          </a:p>
          <a:p>
            <a:r>
              <a:rPr lang="en-US" dirty="0"/>
              <a:t>Second level (1. edge-on/not-edge-on; 2. how round)</a:t>
            </a:r>
          </a:p>
          <a:p>
            <a:pPr lvl="1"/>
            <a:r>
              <a:rPr lang="en-US" dirty="0"/>
              <a:t>Train images: 12,332    Val: 3,085    Test: 3,037</a:t>
            </a:r>
          </a:p>
          <a:p>
            <a:pPr lvl="1"/>
            <a:r>
              <a:rPr lang="en-US" dirty="0"/>
              <a:t>Validation: 96%</a:t>
            </a:r>
          </a:p>
          <a:p>
            <a:pPr lvl="1"/>
            <a:r>
              <a:rPr lang="en-US" dirty="0"/>
              <a:t>Test: 96.3%</a:t>
            </a:r>
          </a:p>
          <a:p>
            <a:r>
              <a:rPr lang="en-US" dirty="0"/>
              <a:t>Third level (spiral/non-spiral)</a:t>
            </a:r>
          </a:p>
          <a:p>
            <a:pPr lvl="1"/>
            <a:r>
              <a:rPr lang="en-US" dirty="0"/>
              <a:t>Train images: 10,044    Val: 2,516    Test: 2,471</a:t>
            </a:r>
          </a:p>
          <a:p>
            <a:pPr lvl="1"/>
            <a:r>
              <a:rPr lang="en-US" dirty="0"/>
              <a:t>Validation: 90.7%</a:t>
            </a:r>
          </a:p>
          <a:p>
            <a:pPr lvl="1"/>
            <a:r>
              <a:rPr lang="en-US" dirty="0"/>
              <a:t>Test: 92.1%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85BDF-173F-47E0-AD81-A59B596ADB0D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7129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131" y="1252330"/>
            <a:ext cx="8014252" cy="50119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At least 90% response per category</a:t>
            </a:r>
          </a:p>
          <a:p>
            <a:r>
              <a:rPr lang="en-US" dirty="0"/>
              <a:t>First level (smooth/features/non-galaxy)</a:t>
            </a:r>
          </a:p>
          <a:p>
            <a:pPr lvl="1"/>
            <a:r>
              <a:rPr lang="en-US" dirty="0"/>
              <a:t>Train images: 7,323    Val: 1,828    Test: 1,845</a:t>
            </a:r>
          </a:p>
          <a:p>
            <a:pPr lvl="1"/>
            <a:r>
              <a:rPr lang="en-US" dirty="0"/>
              <a:t>Validation: 98.9%</a:t>
            </a:r>
          </a:p>
          <a:p>
            <a:pPr lvl="1"/>
            <a:r>
              <a:rPr lang="en-US" dirty="0"/>
              <a:t>Test: 98.9%</a:t>
            </a:r>
          </a:p>
          <a:p>
            <a:r>
              <a:rPr lang="en-US" dirty="0"/>
              <a:t>Second level (1. edge-on/not-edge-on; 2. how round)</a:t>
            </a:r>
          </a:p>
          <a:p>
            <a:pPr lvl="1"/>
            <a:r>
              <a:rPr lang="en-US" dirty="0"/>
              <a:t>Train images: 5,526    Val: 1,365    Test: 1,360</a:t>
            </a:r>
          </a:p>
          <a:p>
            <a:pPr lvl="1"/>
            <a:r>
              <a:rPr lang="en-US" dirty="0"/>
              <a:t>Validation: 98%</a:t>
            </a:r>
          </a:p>
          <a:p>
            <a:pPr lvl="1"/>
            <a:r>
              <a:rPr lang="en-US" dirty="0"/>
              <a:t>Test: 98.5%</a:t>
            </a:r>
          </a:p>
          <a:p>
            <a:r>
              <a:rPr lang="en-US" dirty="0"/>
              <a:t>Third level (spiral/non-spiral)</a:t>
            </a:r>
          </a:p>
          <a:p>
            <a:pPr lvl="1"/>
            <a:r>
              <a:rPr lang="en-US" dirty="0"/>
              <a:t>Train images: 3,966    Val: 941    Test: 989</a:t>
            </a:r>
          </a:p>
          <a:p>
            <a:pPr lvl="1"/>
            <a:r>
              <a:rPr lang="en-US" dirty="0"/>
              <a:t>Validation: 96.2%</a:t>
            </a:r>
          </a:p>
          <a:p>
            <a:pPr lvl="1"/>
            <a:r>
              <a:rPr lang="en-US" dirty="0"/>
              <a:t>Test: 97.2%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85BDF-173F-47E0-AD81-A59B596ADB0D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7424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75-5A78-4B57-8158-382CE8CC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244" y="1690688"/>
            <a:ext cx="8802756" cy="4731292"/>
          </a:xfrm>
        </p:spPr>
        <p:txBody>
          <a:bodyPr>
            <a:normAutofit/>
          </a:bodyPr>
          <a:lstStyle/>
          <a:p>
            <a:r>
              <a:rPr lang="en-US" dirty="0"/>
              <a:t>Convnet did extremely well for subjective categories</a:t>
            </a:r>
          </a:p>
          <a:p>
            <a:r>
              <a:rPr lang="en-US" dirty="0"/>
              <a:t>This model can be used to provide high accuracy predictions of galaxy types and features</a:t>
            </a:r>
          </a:p>
          <a:p>
            <a:r>
              <a:rPr lang="en-US" dirty="0"/>
              <a:t>Many other things/permutations to explore</a:t>
            </a:r>
          </a:p>
          <a:p>
            <a:pPr lvl="1"/>
            <a:r>
              <a:rPr lang="en-US" dirty="0"/>
              <a:t>More images?</a:t>
            </a:r>
          </a:p>
          <a:p>
            <a:pPr lvl="1"/>
            <a:r>
              <a:rPr lang="en-US" dirty="0"/>
              <a:t>More categories</a:t>
            </a:r>
          </a:p>
          <a:p>
            <a:pPr lvl="1"/>
            <a:r>
              <a:rPr lang="en-US" dirty="0"/>
              <a:t>Play with percentages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1681D5-6CF8-4726-AD8A-006960C460A2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1424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A1E47-7D34-43A2-8689-83D8DC3A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809" y="1126078"/>
            <a:ext cx="8444948" cy="4351338"/>
          </a:xfrm>
        </p:spPr>
        <p:txBody>
          <a:bodyPr/>
          <a:lstStyle/>
          <a:p>
            <a:r>
              <a:rPr lang="en-US" dirty="0"/>
              <a:t>So many parameters, so little time</a:t>
            </a:r>
          </a:p>
          <a:p>
            <a:pPr lvl="1"/>
            <a:r>
              <a:rPr lang="en-US" dirty="0"/>
              <a:t>Need to try a few out with subsets of the data</a:t>
            </a:r>
          </a:p>
          <a:p>
            <a:pPr lvl="1"/>
            <a:r>
              <a:rPr lang="en-US" dirty="0"/>
              <a:t>Balance accuracy with computation time</a:t>
            </a:r>
          </a:p>
          <a:p>
            <a:r>
              <a:rPr lang="en-US" dirty="0"/>
              <a:t>Large data set</a:t>
            </a:r>
          </a:p>
          <a:p>
            <a:r>
              <a:rPr lang="en-US" dirty="0"/>
              <a:t>Google Cloud Platform</a:t>
            </a:r>
          </a:p>
          <a:p>
            <a:pPr lvl="1"/>
            <a:r>
              <a:rPr lang="en-US" dirty="0"/>
              <a:t>Signed up for free GCP account ($300 credit)</a:t>
            </a:r>
          </a:p>
          <a:p>
            <a:pPr lvl="1"/>
            <a:r>
              <a:rPr lang="en-US" dirty="0"/>
              <a:t>Can use many vCPU’s and </a:t>
            </a:r>
            <a:r>
              <a:rPr lang="en-US" dirty="0" err="1"/>
              <a:t>vGPU’s</a:t>
            </a:r>
            <a:endParaRPr lang="en-US" dirty="0"/>
          </a:p>
          <a:p>
            <a:pPr lvl="1"/>
            <a:r>
              <a:rPr lang="en-US" dirty="0"/>
              <a:t>Burned a lot of time wrestling with issues</a:t>
            </a:r>
          </a:p>
          <a:p>
            <a:r>
              <a:rPr lang="en-US" dirty="0"/>
              <a:t>Intense processing crashed </a:t>
            </a:r>
            <a:r>
              <a:rPr lang="en-US" dirty="0" err="1"/>
              <a:t>Jupyter</a:t>
            </a:r>
            <a:r>
              <a:rPr lang="en-US" dirty="0"/>
              <a:t> many times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AB0911-3078-4937-9281-41B9F9C7B6F3}"/>
              </a:ext>
            </a:extLst>
          </p:cNvPr>
          <p:cNvSpPr txBox="1">
            <a:spLocks/>
          </p:cNvSpPr>
          <p:nvPr/>
        </p:nvSpPr>
        <p:spPr>
          <a:xfrm>
            <a:off x="196243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FFFF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52816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dromeda">
            <a:extLst>
              <a:ext uri="{FF2B5EF4-FFF2-40B4-BE49-F238E27FC236}">
                <a16:creationId xmlns:a16="http://schemas.microsoft.com/office/drawing/2014/main" id="{85314094-E7E0-4E1C-B815-BEE7BC4E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26584F-018F-49EA-9F1C-984414710081}"/>
              </a:ext>
            </a:extLst>
          </p:cNvPr>
          <p:cNvSpPr txBox="1">
            <a:spLocks/>
          </p:cNvSpPr>
          <p:nvPr/>
        </p:nvSpPr>
        <p:spPr>
          <a:xfrm rot="20915665">
            <a:off x="100209" y="2720466"/>
            <a:ext cx="12091791" cy="874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59661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D458-6383-47F7-A3D5-5CEF398EB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Pardon me while I geek out on some fun astronomy data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554" name="Picture 2" descr="Image result for images geek">
            <a:extLst>
              <a:ext uri="{FF2B5EF4-FFF2-40B4-BE49-F238E27FC236}">
                <a16:creationId xmlns:a16="http://schemas.microsoft.com/office/drawing/2014/main" id="{944171A8-E80D-489F-9972-CE7C6FBF3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-1" b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2BA8A6-B535-447A-9117-557CD5E9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39" y="3754418"/>
            <a:ext cx="383165" cy="2595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399CD-10C0-4C5A-9F62-9EA77BD9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67" y="307303"/>
            <a:ext cx="3363974" cy="14424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perspective on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713E05-7BE8-4227-A341-26E29CCC0F7C}"/>
              </a:ext>
            </a:extLst>
          </p:cNvPr>
          <p:cNvSpPr txBox="1">
            <a:spLocks/>
          </p:cNvSpPr>
          <p:nvPr/>
        </p:nvSpPr>
        <p:spPr>
          <a:xfrm>
            <a:off x="0" y="2297761"/>
            <a:ext cx="4560711" cy="3415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300" dirty="0"/>
              <a:t>The universe is </a:t>
            </a:r>
          </a:p>
          <a:p>
            <a:pPr marL="0" indent="0" algn="ctr">
              <a:buNone/>
            </a:pPr>
            <a:r>
              <a:rPr lang="en-US" sz="3300" dirty="0"/>
              <a:t>unimaginably large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dirty="0"/>
              <a:t>The sun</a:t>
            </a:r>
          </a:p>
          <a:p>
            <a:pPr lvl="1"/>
            <a:r>
              <a:rPr lang="en-US" sz="2000" dirty="0"/>
              <a:t>865,000 miles in diameter</a:t>
            </a:r>
          </a:p>
          <a:p>
            <a:pPr lvl="2"/>
            <a:r>
              <a:rPr lang="en-US" dirty="0"/>
              <a:t>If the earth were the size of basketball, the sun would be over 85 feet tall</a:t>
            </a:r>
          </a:p>
          <a:p>
            <a:pPr lvl="2"/>
            <a:r>
              <a:rPr lang="en-US" dirty="0"/>
              <a:t>You could fit 1.3 million earths inside the sun</a:t>
            </a:r>
          </a:p>
          <a:p>
            <a:pPr lvl="1"/>
            <a:r>
              <a:rPr lang="en-US" sz="2000" dirty="0"/>
              <a:t>93 million miles away</a:t>
            </a:r>
          </a:p>
          <a:p>
            <a:pPr lvl="2"/>
            <a:r>
              <a:rPr lang="en-US" dirty="0"/>
              <a:t>If you could pilot a jet to the sun at 600mph without stopping, it would take you nearly 18 years to reach it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3C685-4FCE-4AE3-B19F-BF101447586F}"/>
              </a:ext>
            </a:extLst>
          </p:cNvPr>
          <p:cNvSpPr txBox="1"/>
          <p:nvPr/>
        </p:nvSpPr>
        <p:spPr>
          <a:xfrm>
            <a:off x="5638727" y="4365732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Earth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519D75-F5D4-4129-9910-08E5954DF1C8}"/>
              </a:ext>
            </a:extLst>
          </p:cNvPr>
          <p:cNvCxnSpPr>
            <a:cxnSpLocks/>
          </p:cNvCxnSpPr>
          <p:nvPr/>
        </p:nvCxnSpPr>
        <p:spPr>
          <a:xfrm flipV="1">
            <a:off x="6009824" y="3987576"/>
            <a:ext cx="202133" cy="447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F77B1CB-01F4-4099-9C67-D7FA145E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902" y="0"/>
            <a:ext cx="4923098" cy="47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5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713E05-7BE8-4227-A341-26E29CCC0F7C}"/>
              </a:ext>
            </a:extLst>
          </p:cNvPr>
          <p:cNvSpPr txBox="1">
            <a:spLocks/>
          </p:cNvSpPr>
          <p:nvPr/>
        </p:nvSpPr>
        <p:spPr>
          <a:xfrm>
            <a:off x="394989" y="2057081"/>
            <a:ext cx="3988167" cy="3717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Proxima Centauri</a:t>
            </a:r>
          </a:p>
          <a:p>
            <a:pPr lvl="1"/>
            <a:r>
              <a:rPr lang="en-US" sz="2000" dirty="0"/>
              <a:t>The nearest star to our solar system</a:t>
            </a:r>
          </a:p>
          <a:p>
            <a:pPr lvl="1"/>
            <a:r>
              <a:rPr lang="en-US" sz="2000" dirty="0"/>
              <a:t>4.243 light years = 25,000,000,000,000 miles</a:t>
            </a:r>
          </a:p>
          <a:p>
            <a:r>
              <a:rPr lang="en-US" sz="2000" dirty="0"/>
              <a:t>Voyager II travels at about 10 miles per second</a:t>
            </a:r>
          </a:p>
          <a:p>
            <a:pPr lvl="1"/>
            <a:r>
              <a:rPr lang="en-US" sz="1600" dirty="0"/>
              <a:t>Could fly from New York to LA in 4.5 minutes</a:t>
            </a:r>
          </a:p>
          <a:p>
            <a:pPr lvl="1"/>
            <a:r>
              <a:rPr lang="en-US" sz="1600" dirty="0"/>
              <a:t>It would take over 80,000 years to reach Proxima Centauri</a:t>
            </a:r>
          </a:p>
        </p:txBody>
      </p:sp>
      <p:pic>
        <p:nvPicPr>
          <p:cNvPr id="1026" name="Picture 2" descr="Hubble Space Telescope image of Proxima Centauri, the closest known star to the sun.  Read more about this image.">
            <a:extLst>
              <a:ext uri="{FF2B5EF4-FFF2-40B4-BE49-F238E27FC236}">
                <a16:creationId xmlns:a16="http://schemas.microsoft.com/office/drawing/2014/main" id="{D9D2CD7E-375B-4722-BBF4-95212C7A8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r="5923" b="1"/>
          <a:stretch/>
        </p:blipFill>
        <p:spPr bwMode="auto">
          <a:xfrm>
            <a:off x="4650910" y="0"/>
            <a:ext cx="7541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D378A14-B5CD-4EA0-B62E-F39696A5EB0C}"/>
              </a:ext>
            </a:extLst>
          </p:cNvPr>
          <p:cNvSpPr txBox="1">
            <a:spLocks/>
          </p:cNvSpPr>
          <p:nvPr/>
        </p:nvSpPr>
        <p:spPr>
          <a:xfrm>
            <a:off x="598367" y="307303"/>
            <a:ext cx="3363974" cy="14424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Some perspective on size</a:t>
            </a:r>
          </a:p>
        </p:txBody>
      </p:sp>
    </p:spTree>
    <p:extLst>
      <p:ext uri="{BB962C8B-B14F-4D97-AF65-F5344CB8AC3E}">
        <p14:creationId xmlns:p14="http://schemas.microsoft.com/office/powerpoint/2010/main" val="167735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6751-CAD3-444B-B26F-643CAD38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10" y="8444"/>
            <a:ext cx="7541090" cy="68495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CAF793-56D3-49D1-B770-88D1D105E524}"/>
              </a:ext>
            </a:extLst>
          </p:cNvPr>
          <p:cNvSpPr/>
          <p:nvPr/>
        </p:nvSpPr>
        <p:spPr>
          <a:xfrm>
            <a:off x="214488" y="2823950"/>
            <a:ext cx="417689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Milky Way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100,000 light years across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Estimates range from 100 billion to 400 billion stars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Nearest galaxy is Andromeda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2.3 million light years away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5454BC-1E1E-4373-8EB1-21D7412DA9AD}"/>
              </a:ext>
            </a:extLst>
          </p:cNvPr>
          <p:cNvSpPr txBox="1">
            <a:spLocks/>
          </p:cNvSpPr>
          <p:nvPr/>
        </p:nvSpPr>
        <p:spPr>
          <a:xfrm>
            <a:off x="598367" y="307303"/>
            <a:ext cx="3363974" cy="14424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Some perspective on size</a:t>
            </a:r>
          </a:p>
        </p:txBody>
      </p:sp>
    </p:spTree>
    <p:extLst>
      <p:ext uri="{BB962C8B-B14F-4D97-AF65-F5344CB8AC3E}">
        <p14:creationId xmlns:p14="http://schemas.microsoft.com/office/powerpoint/2010/main" val="425473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713E05-7BE8-4227-A341-26E29CCC0F7C}"/>
              </a:ext>
            </a:extLst>
          </p:cNvPr>
          <p:cNvSpPr txBox="1">
            <a:spLocks/>
          </p:cNvSpPr>
          <p:nvPr/>
        </p:nvSpPr>
        <p:spPr>
          <a:xfrm>
            <a:off x="327378" y="2457421"/>
            <a:ext cx="4323531" cy="3415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The universe</a:t>
            </a:r>
          </a:p>
          <a:p>
            <a:pPr lvl="1"/>
            <a:r>
              <a:rPr lang="en-US" sz="2000" dirty="0"/>
              <a:t>93 billion light years across</a:t>
            </a:r>
          </a:p>
          <a:p>
            <a:pPr lvl="1"/>
            <a:r>
              <a:rPr lang="en-US" sz="2000" dirty="0"/>
              <a:t>Each object/dot in this picture is a galaxy</a:t>
            </a:r>
          </a:p>
          <a:p>
            <a:pPr lvl="1"/>
            <a:r>
              <a:rPr lang="en-US" sz="2000" dirty="0"/>
              <a:t>Estimated to contain 100 billion galaxies</a:t>
            </a:r>
          </a:p>
          <a:p>
            <a:pPr lvl="1"/>
            <a:r>
              <a:rPr lang="en-US" sz="2000" dirty="0"/>
              <a:t>On average each galaxy probably contains 100 billion stars</a:t>
            </a:r>
          </a:p>
          <a:p>
            <a:pPr lvl="1"/>
            <a:r>
              <a:rPr lang="en-US" sz="2000" dirty="0"/>
              <a:t>Thus there are (theoretically) 10^22 stars in the universe</a:t>
            </a:r>
          </a:p>
          <a:p>
            <a:pPr lvl="1"/>
            <a:r>
              <a:rPr lang="en-US" sz="2000" dirty="0"/>
              <a:t>10,000,000,000,000,000,000,000 (10 sextillion) stars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/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E1FAB-5CAD-4C53-AFB4-8CCCD50E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10" y="0"/>
            <a:ext cx="754109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9ED30-7EC0-4EBC-B9E3-266B1002BD49}"/>
              </a:ext>
            </a:extLst>
          </p:cNvPr>
          <p:cNvSpPr txBox="1"/>
          <p:nvPr/>
        </p:nvSpPr>
        <p:spPr>
          <a:xfrm>
            <a:off x="8421455" y="632128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Hubble Telescope Deep Field Survey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3C4A11-FCB1-4CD6-82DC-38755A1C2154}"/>
              </a:ext>
            </a:extLst>
          </p:cNvPr>
          <p:cNvSpPr txBox="1">
            <a:spLocks/>
          </p:cNvSpPr>
          <p:nvPr/>
        </p:nvSpPr>
        <p:spPr>
          <a:xfrm>
            <a:off x="598367" y="307303"/>
            <a:ext cx="3363974" cy="14424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Some perspective on size</a:t>
            </a:r>
          </a:p>
        </p:txBody>
      </p:sp>
    </p:spTree>
    <p:extLst>
      <p:ext uri="{BB962C8B-B14F-4D97-AF65-F5344CB8AC3E}">
        <p14:creationId xmlns:p14="http://schemas.microsoft.com/office/powerpoint/2010/main" val="4205387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1633</Words>
  <Application>Microsoft Office PowerPoint</Application>
  <PresentationFormat>Widescreen</PresentationFormat>
  <Paragraphs>315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Atlas Grotesk</vt:lpstr>
      <vt:lpstr>Calibri</vt:lpstr>
      <vt:lpstr>Calibri Light</vt:lpstr>
      <vt:lpstr>inherit</vt:lpstr>
      <vt:lpstr>Office Theme</vt:lpstr>
      <vt:lpstr>PowerPoint Presentation</vt:lpstr>
      <vt:lpstr>   A little bit about me. . .</vt:lpstr>
      <vt:lpstr>Overview</vt:lpstr>
      <vt:lpstr>Why galaxies?</vt:lpstr>
      <vt:lpstr>Pardon me while I geek out on some fun astronomy data</vt:lpstr>
      <vt:lpstr>Some perspective on size</vt:lpstr>
      <vt:lpstr>PowerPoint Presentation</vt:lpstr>
      <vt:lpstr>PowerPoint Presentation</vt:lpstr>
      <vt:lpstr>PowerPoint Presentation</vt:lpstr>
      <vt:lpstr>PowerPoint Presentation</vt:lpstr>
      <vt:lpstr>The data set</vt:lpstr>
      <vt:lpstr>The data set</vt:lpstr>
      <vt:lpstr>PowerPoint Presentation</vt:lpstr>
      <vt:lpstr>The question(s)</vt:lpstr>
      <vt:lpstr>The question(s)</vt:lpstr>
      <vt:lpstr>The question(s)</vt:lpstr>
      <vt:lpstr>The question(s)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Biehle</dc:creator>
  <cp:lastModifiedBy>Jeff Biehle</cp:lastModifiedBy>
  <cp:revision>53</cp:revision>
  <dcterms:created xsi:type="dcterms:W3CDTF">2019-09-11T16:58:46Z</dcterms:created>
  <dcterms:modified xsi:type="dcterms:W3CDTF">2019-09-13T17:06:07Z</dcterms:modified>
</cp:coreProperties>
</file>